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70" r:id="rId6"/>
    <p:sldId id="261" r:id="rId7"/>
    <p:sldId id="263" r:id="rId8"/>
    <p:sldId id="260" r:id="rId9"/>
    <p:sldId id="264" r:id="rId10"/>
    <p:sldId id="265" r:id="rId11"/>
    <p:sldId id="267" r:id="rId12"/>
    <p:sldId id="268" r:id="rId13"/>
    <p:sldId id="266" r:id="rId14"/>
    <p:sldId id="269" r:id="rId15"/>
    <p:sldId id="271" r:id="rId16"/>
    <p:sldId id="272" r:id="rId17"/>
    <p:sldId id="274" r:id="rId18"/>
    <p:sldId id="275" r:id="rId19"/>
    <p:sldId id="276" r:id="rId20"/>
    <p:sldId id="277" r:id="rId21"/>
    <p:sldId id="262" r:id="rId22"/>
    <p:sldId id="273"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605027-8329-441E-B947-F336F66E0399}"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EC59CE2-6108-4E45-AFA0-886ACB87245E}">
      <dgm:prSet/>
      <dgm:spPr/>
      <dgm:t>
        <a:bodyPr/>
        <a:lstStyle/>
        <a:p>
          <a:r>
            <a:rPr lang="en-US"/>
            <a:t>DRIVER ASSISTANCE</a:t>
          </a:r>
        </a:p>
      </dgm:t>
    </dgm:pt>
    <dgm:pt modelId="{B8749939-7C62-43BE-948D-DD89DADFB959}" type="parTrans" cxnId="{E3C80226-FBF1-4454-84DA-A7411DDF0A34}">
      <dgm:prSet/>
      <dgm:spPr/>
      <dgm:t>
        <a:bodyPr/>
        <a:lstStyle/>
        <a:p>
          <a:endParaRPr lang="en-US"/>
        </a:p>
      </dgm:t>
    </dgm:pt>
    <dgm:pt modelId="{64EAECB8-2EEC-4694-8B25-31B958EEC55D}" type="sibTrans" cxnId="{E3C80226-FBF1-4454-84DA-A7411DDF0A34}">
      <dgm:prSet/>
      <dgm:spPr/>
      <dgm:t>
        <a:bodyPr/>
        <a:lstStyle/>
        <a:p>
          <a:endParaRPr lang="en-US"/>
        </a:p>
      </dgm:t>
    </dgm:pt>
    <dgm:pt modelId="{983794E0-7AB5-4F3C-A09A-35C5E0494521}">
      <dgm:prSet/>
      <dgm:spPr/>
      <dgm:t>
        <a:bodyPr/>
        <a:lstStyle/>
        <a:p>
          <a:r>
            <a:rPr lang="en-US"/>
            <a:t>LANE DEPARTURE WARNING</a:t>
          </a:r>
        </a:p>
      </dgm:t>
    </dgm:pt>
    <dgm:pt modelId="{BC4D523C-660C-4109-9B42-A26EFCBB2178}" type="parTrans" cxnId="{96DB1082-2E77-4DA1-8390-67C3E2EE0E2F}">
      <dgm:prSet/>
      <dgm:spPr/>
      <dgm:t>
        <a:bodyPr/>
        <a:lstStyle/>
        <a:p>
          <a:endParaRPr lang="en-US"/>
        </a:p>
      </dgm:t>
    </dgm:pt>
    <dgm:pt modelId="{CAEEF214-1EDD-4D53-8F9B-F26D64BAC6DA}" type="sibTrans" cxnId="{96DB1082-2E77-4DA1-8390-67C3E2EE0E2F}">
      <dgm:prSet/>
      <dgm:spPr/>
      <dgm:t>
        <a:bodyPr/>
        <a:lstStyle/>
        <a:p>
          <a:endParaRPr lang="en-US"/>
        </a:p>
      </dgm:t>
    </dgm:pt>
    <dgm:pt modelId="{22C5C87A-77AF-4520-9D92-DEF9EC2F7CB0}">
      <dgm:prSet/>
      <dgm:spPr/>
      <dgm:t>
        <a:bodyPr/>
        <a:lstStyle/>
        <a:p>
          <a:r>
            <a:rPr lang="en-US"/>
            <a:t>LANE KEEPING SYSTEMS</a:t>
          </a:r>
        </a:p>
      </dgm:t>
    </dgm:pt>
    <dgm:pt modelId="{C521BACA-CD55-4CA3-83E1-2B79FEB2D658}" type="parTrans" cxnId="{6A1DCE97-F6D7-4D8D-B596-4138E243729E}">
      <dgm:prSet/>
      <dgm:spPr/>
      <dgm:t>
        <a:bodyPr/>
        <a:lstStyle/>
        <a:p>
          <a:endParaRPr lang="en-US"/>
        </a:p>
      </dgm:t>
    </dgm:pt>
    <dgm:pt modelId="{2D536942-9100-4F8A-8F48-D75435DF6DD6}" type="sibTrans" cxnId="{6A1DCE97-F6D7-4D8D-B596-4138E243729E}">
      <dgm:prSet/>
      <dgm:spPr/>
      <dgm:t>
        <a:bodyPr/>
        <a:lstStyle/>
        <a:p>
          <a:endParaRPr lang="en-US"/>
        </a:p>
      </dgm:t>
    </dgm:pt>
    <dgm:pt modelId="{E69BF759-C91E-419B-A120-E28C1902C703}" type="pres">
      <dgm:prSet presAssocID="{AB605027-8329-441E-B947-F336F66E0399}" presName="root" presStyleCnt="0">
        <dgm:presLayoutVars>
          <dgm:dir/>
          <dgm:resizeHandles val="exact"/>
        </dgm:presLayoutVars>
      </dgm:prSet>
      <dgm:spPr/>
    </dgm:pt>
    <dgm:pt modelId="{F05F530F-E7E1-4F7D-8386-D568D7F996B7}" type="pres">
      <dgm:prSet presAssocID="{FEC59CE2-6108-4E45-AFA0-886ACB87245E}" presName="compNode" presStyleCnt="0"/>
      <dgm:spPr/>
    </dgm:pt>
    <dgm:pt modelId="{F39BBC81-9318-42B3-B817-EEA5D03496D2}" type="pres">
      <dgm:prSet presAssocID="{FEC59CE2-6108-4E45-AFA0-886ACB87245E}" presName="bgRect" presStyleLbl="bgShp" presStyleIdx="0" presStyleCnt="3"/>
      <dgm:spPr/>
    </dgm:pt>
    <dgm:pt modelId="{040AA72C-8CB2-44E8-A388-EB850ED9F612}" type="pres">
      <dgm:prSet presAssocID="{FEC59CE2-6108-4E45-AFA0-886ACB87245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ar"/>
        </a:ext>
      </dgm:extLst>
    </dgm:pt>
    <dgm:pt modelId="{0B5C1329-73B1-42BE-A81C-C2E562E41DAD}" type="pres">
      <dgm:prSet presAssocID="{FEC59CE2-6108-4E45-AFA0-886ACB87245E}" presName="spaceRect" presStyleCnt="0"/>
      <dgm:spPr/>
    </dgm:pt>
    <dgm:pt modelId="{CB01E524-7E7A-4BAF-8354-464D0976BE76}" type="pres">
      <dgm:prSet presAssocID="{FEC59CE2-6108-4E45-AFA0-886ACB87245E}" presName="parTx" presStyleLbl="revTx" presStyleIdx="0" presStyleCnt="3">
        <dgm:presLayoutVars>
          <dgm:chMax val="0"/>
          <dgm:chPref val="0"/>
        </dgm:presLayoutVars>
      </dgm:prSet>
      <dgm:spPr/>
    </dgm:pt>
    <dgm:pt modelId="{451F8740-E13C-4197-A4AF-5CA052AC7F11}" type="pres">
      <dgm:prSet presAssocID="{64EAECB8-2EEC-4694-8B25-31B958EEC55D}" presName="sibTrans" presStyleCnt="0"/>
      <dgm:spPr/>
    </dgm:pt>
    <dgm:pt modelId="{303DBE59-28B7-4546-A89A-28CBD33CF7AB}" type="pres">
      <dgm:prSet presAssocID="{983794E0-7AB5-4F3C-A09A-35C5E0494521}" presName="compNode" presStyleCnt="0"/>
      <dgm:spPr/>
    </dgm:pt>
    <dgm:pt modelId="{B6563CE1-E239-4782-8D3C-644C3C22486F}" type="pres">
      <dgm:prSet presAssocID="{983794E0-7AB5-4F3C-A09A-35C5E0494521}" presName="bgRect" presStyleLbl="bgShp" presStyleIdx="1" presStyleCnt="3"/>
      <dgm:spPr/>
    </dgm:pt>
    <dgm:pt modelId="{A2FD29E7-DF5B-4DEC-B26D-CDB21910E0CD}" type="pres">
      <dgm:prSet presAssocID="{983794E0-7AB5-4F3C-A09A-35C5E049452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arning"/>
        </a:ext>
      </dgm:extLst>
    </dgm:pt>
    <dgm:pt modelId="{4A9DACEF-2F7C-4D95-A690-EA74EEC3E4D4}" type="pres">
      <dgm:prSet presAssocID="{983794E0-7AB5-4F3C-A09A-35C5E0494521}" presName="spaceRect" presStyleCnt="0"/>
      <dgm:spPr/>
    </dgm:pt>
    <dgm:pt modelId="{1DD5323D-9D22-48B6-A9DD-9951A391319A}" type="pres">
      <dgm:prSet presAssocID="{983794E0-7AB5-4F3C-A09A-35C5E0494521}" presName="parTx" presStyleLbl="revTx" presStyleIdx="1" presStyleCnt="3">
        <dgm:presLayoutVars>
          <dgm:chMax val="0"/>
          <dgm:chPref val="0"/>
        </dgm:presLayoutVars>
      </dgm:prSet>
      <dgm:spPr/>
    </dgm:pt>
    <dgm:pt modelId="{A286F632-E093-43E0-8A17-BB2279BA7F0A}" type="pres">
      <dgm:prSet presAssocID="{CAEEF214-1EDD-4D53-8F9B-F26D64BAC6DA}" presName="sibTrans" presStyleCnt="0"/>
      <dgm:spPr/>
    </dgm:pt>
    <dgm:pt modelId="{79106929-F2E6-4E5A-97AE-66D6843AE630}" type="pres">
      <dgm:prSet presAssocID="{22C5C87A-77AF-4520-9D92-DEF9EC2F7CB0}" presName="compNode" presStyleCnt="0"/>
      <dgm:spPr/>
    </dgm:pt>
    <dgm:pt modelId="{EE40F631-7190-4113-95B3-19A2BF683D9D}" type="pres">
      <dgm:prSet presAssocID="{22C5C87A-77AF-4520-9D92-DEF9EC2F7CB0}" presName="bgRect" presStyleLbl="bgShp" presStyleIdx="2" presStyleCnt="3"/>
      <dgm:spPr/>
    </dgm:pt>
    <dgm:pt modelId="{69CB19C2-20A4-42B6-92DE-6F2E877B7DFF}" type="pres">
      <dgm:prSet presAssocID="{22C5C87A-77AF-4520-9D92-DEF9EC2F7CB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ruck"/>
        </a:ext>
      </dgm:extLst>
    </dgm:pt>
    <dgm:pt modelId="{A6C669C9-F58F-4692-884E-27FC8E606285}" type="pres">
      <dgm:prSet presAssocID="{22C5C87A-77AF-4520-9D92-DEF9EC2F7CB0}" presName="spaceRect" presStyleCnt="0"/>
      <dgm:spPr/>
    </dgm:pt>
    <dgm:pt modelId="{751289D8-154A-4E47-8DBC-7E19F5B49ACE}" type="pres">
      <dgm:prSet presAssocID="{22C5C87A-77AF-4520-9D92-DEF9EC2F7CB0}" presName="parTx" presStyleLbl="revTx" presStyleIdx="2" presStyleCnt="3">
        <dgm:presLayoutVars>
          <dgm:chMax val="0"/>
          <dgm:chPref val="0"/>
        </dgm:presLayoutVars>
      </dgm:prSet>
      <dgm:spPr/>
    </dgm:pt>
  </dgm:ptLst>
  <dgm:cxnLst>
    <dgm:cxn modelId="{71C32C1E-97A1-4349-8058-D72F1B3E1EB4}" type="presOf" srcId="{AB605027-8329-441E-B947-F336F66E0399}" destId="{E69BF759-C91E-419B-A120-E28C1902C703}" srcOrd="0" destOrd="0" presId="urn:microsoft.com/office/officeart/2018/2/layout/IconVerticalSolidList"/>
    <dgm:cxn modelId="{E3C80226-FBF1-4454-84DA-A7411DDF0A34}" srcId="{AB605027-8329-441E-B947-F336F66E0399}" destId="{FEC59CE2-6108-4E45-AFA0-886ACB87245E}" srcOrd="0" destOrd="0" parTransId="{B8749939-7C62-43BE-948D-DD89DADFB959}" sibTransId="{64EAECB8-2EEC-4694-8B25-31B958EEC55D}"/>
    <dgm:cxn modelId="{115DF365-A9C6-4CBC-9B92-74C033E5FB3E}" type="presOf" srcId="{22C5C87A-77AF-4520-9D92-DEF9EC2F7CB0}" destId="{751289D8-154A-4E47-8DBC-7E19F5B49ACE}" srcOrd="0" destOrd="0" presId="urn:microsoft.com/office/officeart/2018/2/layout/IconVerticalSolidList"/>
    <dgm:cxn modelId="{D094C775-04EF-4775-A87D-1E89719B2B23}" type="presOf" srcId="{FEC59CE2-6108-4E45-AFA0-886ACB87245E}" destId="{CB01E524-7E7A-4BAF-8354-464D0976BE76}" srcOrd="0" destOrd="0" presId="urn:microsoft.com/office/officeart/2018/2/layout/IconVerticalSolidList"/>
    <dgm:cxn modelId="{96DB1082-2E77-4DA1-8390-67C3E2EE0E2F}" srcId="{AB605027-8329-441E-B947-F336F66E0399}" destId="{983794E0-7AB5-4F3C-A09A-35C5E0494521}" srcOrd="1" destOrd="0" parTransId="{BC4D523C-660C-4109-9B42-A26EFCBB2178}" sibTransId="{CAEEF214-1EDD-4D53-8F9B-F26D64BAC6DA}"/>
    <dgm:cxn modelId="{6A1DCE97-F6D7-4D8D-B596-4138E243729E}" srcId="{AB605027-8329-441E-B947-F336F66E0399}" destId="{22C5C87A-77AF-4520-9D92-DEF9EC2F7CB0}" srcOrd="2" destOrd="0" parTransId="{C521BACA-CD55-4CA3-83E1-2B79FEB2D658}" sibTransId="{2D536942-9100-4F8A-8F48-D75435DF6DD6}"/>
    <dgm:cxn modelId="{A97561E6-4353-49A3-9A25-01A030DBA2E1}" type="presOf" srcId="{983794E0-7AB5-4F3C-A09A-35C5E0494521}" destId="{1DD5323D-9D22-48B6-A9DD-9951A391319A}" srcOrd="0" destOrd="0" presId="urn:microsoft.com/office/officeart/2018/2/layout/IconVerticalSolidList"/>
    <dgm:cxn modelId="{0DFD6EC8-68BA-4789-BEFA-044EBE6E5A0C}" type="presParOf" srcId="{E69BF759-C91E-419B-A120-E28C1902C703}" destId="{F05F530F-E7E1-4F7D-8386-D568D7F996B7}" srcOrd="0" destOrd="0" presId="urn:microsoft.com/office/officeart/2018/2/layout/IconVerticalSolidList"/>
    <dgm:cxn modelId="{29CC7F1F-5015-4FCF-AFAB-C74F08915540}" type="presParOf" srcId="{F05F530F-E7E1-4F7D-8386-D568D7F996B7}" destId="{F39BBC81-9318-42B3-B817-EEA5D03496D2}" srcOrd="0" destOrd="0" presId="urn:microsoft.com/office/officeart/2018/2/layout/IconVerticalSolidList"/>
    <dgm:cxn modelId="{8A1D08F0-F423-4723-8E64-A3675F121677}" type="presParOf" srcId="{F05F530F-E7E1-4F7D-8386-D568D7F996B7}" destId="{040AA72C-8CB2-44E8-A388-EB850ED9F612}" srcOrd="1" destOrd="0" presId="urn:microsoft.com/office/officeart/2018/2/layout/IconVerticalSolidList"/>
    <dgm:cxn modelId="{A4AE28E9-7F13-4035-B382-C11746764403}" type="presParOf" srcId="{F05F530F-E7E1-4F7D-8386-D568D7F996B7}" destId="{0B5C1329-73B1-42BE-A81C-C2E562E41DAD}" srcOrd="2" destOrd="0" presId="urn:microsoft.com/office/officeart/2018/2/layout/IconVerticalSolidList"/>
    <dgm:cxn modelId="{8D92CE85-2E85-4C2A-8CB4-E293E9DF4BF2}" type="presParOf" srcId="{F05F530F-E7E1-4F7D-8386-D568D7F996B7}" destId="{CB01E524-7E7A-4BAF-8354-464D0976BE76}" srcOrd="3" destOrd="0" presId="urn:microsoft.com/office/officeart/2018/2/layout/IconVerticalSolidList"/>
    <dgm:cxn modelId="{8FA76D60-57B3-415C-B55E-335A64985499}" type="presParOf" srcId="{E69BF759-C91E-419B-A120-E28C1902C703}" destId="{451F8740-E13C-4197-A4AF-5CA052AC7F11}" srcOrd="1" destOrd="0" presId="urn:microsoft.com/office/officeart/2018/2/layout/IconVerticalSolidList"/>
    <dgm:cxn modelId="{59598F1C-DFAC-4BA3-B6F4-41527E12214F}" type="presParOf" srcId="{E69BF759-C91E-419B-A120-E28C1902C703}" destId="{303DBE59-28B7-4546-A89A-28CBD33CF7AB}" srcOrd="2" destOrd="0" presId="urn:microsoft.com/office/officeart/2018/2/layout/IconVerticalSolidList"/>
    <dgm:cxn modelId="{C761E001-2914-4CD4-BC6A-7BFE9A595D19}" type="presParOf" srcId="{303DBE59-28B7-4546-A89A-28CBD33CF7AB}" destId="{B6563CE1-E239-4782-8D3C-644C3C22486F}" srcOrd="0" destOrd="0" presId="urn:microsoft.com/office/officeart/2018/2/layout/IconVerticalSolidList"/>
    <dgm:cxn modelId="{78D6ED1D-9060-457E-8C98-5354F6C0D75F}" type="presParOf" srcId="{303DBE59-28B7-4546-A89A-28CBD33CF7AB}" destId="{A2FD29E7-DF5B-4DEC-B26D-CDB21910E0CD}" srcOrd="1" destOrd="0" presId="urn:microsoft.com/office/officeart/2018/2/layout/IconVerticalSolidList"/>
    <dgm:cxn modelId="{33A83663-BDEA-4D90-B69F-4150AE43D3D5}" type="presParOf" srcId="{303DBE59-28B7-4546-A89A-28CBD33CF7AB}" destId="{4A9DACEF-2F7C-4D95-A690-EA74EEC3E4D4}" srcOrd="2" destOrd="0" presId="urn:microsoft.com/office/officeart/2018/2/layout/IconVerticalSolidList"/>
    <dgm:cxn modelId="{86C38C05-1C56-454F-B48E-A96CB596580B}" type="presParOf" srcId="{303DBE59-28B7-4546-A89A-28CBD33CF7AB}" destId="{1DD5323D-9D22-48B6-A9DD-9951A391319A}" srcOrd="3" destOrd="0" presId="urn:microsoft.com/office/officeart/2018/2/layout/IconVerticalSolidList"/>
    <dgm:cxn modelId="{8FD10AA4-4410-4BB9-B1FC-508A1B9E2C36}" type="presParOf" srcId="{E69BF759-C91E-419B-A120-E28C1902C703}" destId="{A286F632-E093-43E0-8A17-BB2279BA7F0A}" srcOrd="3" destOrd="0" presId="urn:microsoft.com/office/officeart/2018/2/layout/IconVerticalSolidList"/>
    <dgm:cxn modelId="{411E1A4F-CF39-4395-89FB-B10F8C535CEA}" type="presParOf" srcId="{E69BF759-C91E-419B-A120-E28C1902C703}" destId="{79106929-F2E6-4E5A-97AE-66D6843AE630}" srcOrd="4" destOrd="0" presId="urn:microsoft.com/office/officeart/2018/2/layout/IconVerticalSolidList"/>
    <dgm:cxn modelId="{3D1A201D-77C2-45CE-8554-2DED3142A562}" type="presParOf" srcId="{79106929-F2E6-4E5A-97AE-66D6843AE630}" destId="{EE40F631-7190-4113-95B3-19A2BF683D9D}" srcOrd="0" destOrd="0" presId="urn:microsoft.com/office/officeart/2018/2/layout/IconVerticalSolidList"/>
    <dgm:cxn modelId="{063B7CE6-D81C-4EF6-BB54-6CDE61369428}" type="presParOf" srcId="{79106929-F2E6-4E5A-97AE-66D6843AE630}" destId="{69CB19C2-20A4-42B6-92DE-6F2E877B7DFF}" srcOrd="1" destOrd="0" presId="urn:microsoft.com/office/officeart/2018/2/layout/IconVerticalSolidList"/>
    <dgm:cxn modelId="{A32FCF0D-584B-4927-B119-3ABD586871E7}" type="presParOf" srcId="{79106929-F2E6-4E5A-97AE-66D6843AE630}" destId="{A6C669C9-F58F-4692-884E-27FC8E606285}" srcOrd="2" destOrd="0" presId="urn:microsoft.com/office/officeart/2018/2/layout/IconVerticalSolidList"/>
    <dgm:cxn modelId="{6BBEA1D8-C307-4B94-A022-76A66EAA9CF0}" type="presParOf" srcId="{79106929-F2E6-4E5A-97AE-66D6843AE630}" destId="{751289D8-154A-4E47-8DBC-7E19F5B49AC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9BBC81-9318-42B3-B817-EEA5D03496D2}">
      <dsp:nvSpPr>
        <dsp:cNvPr id="0" name=""/>
        <dsp:cNvSpPr/>
      </dsp:nvSpPr>
      <dsp:spPr>
        <a:xfrm>
          <a:off x="0" y="421"/>
          <a:ext cx="9604375" cy="9853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40AA72C-8CB2-44E8-A388-EB850ED9F612}">
      <dsp:nvSpPr>
        <dsp:cNvPr id="0" name=""/>
        <dsp:cNvSpPr/>
      </dsp:nvSpPr>
      <dsp:spPr>
        <a:xfrm>
          <a:off x="298074" y="222129"/>
          <a:ext cx="541953" cy="54195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B01E524-7E7A-4BAF-8354-464D0976BE76}">
      <dsp:nvSpPr>
        <dsp:cNvPr id="0" name=""/>
        <dsp:cNvSpPr/>
      </dsp:nvSpPr>
      <dsp:spPr>
        <a:xfrm>
          <a:off x="1138102" y="421"/>
          <a:ext cx="8466272" cy="9853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4285" tIns="104285" rIns="104285" bIns="104285" numCol="1" spcCol="1270" anchor="ctr" anchorCtr="0">
          <a:noAutofit/>
        </a:bodyPr>
        <a:lstStyle/>
        <a:p>
          <a:pPr marL="0" lvl="0" indent="0" algn="l" defTabSz="1111250">
            <a:lnSpc>
              <a:spcPct val="90000"/>
            </a:lnSpc>
            <a:spcBef>
              <a:spcPct val="0"/>
            </a:spcBef>
            <a:spcAft>
              <a:spcPct val="35000"/>
            </a:spcAft>
            <a:buNone/>
          </a:pPr>
          <a:r>
            <a:rPr lang="en-US" sz="2500" kern="1200"/>
            <a:t>DRIVER ASSISTANCE</a:t>
          </a:r>
        </a:p>
      </dsp:txBody>
      <dsp:txXfrm>
        <a:off x="1138102" y="421"/>
        <a:ext cx="8466272" cy="985370"/>
      </dsp:txXfrm>
    </dsp:sp>
    <dsp:sp modelId="{B6563CE1-E239-4782-8D3C-644C3C22486F}">
      <dsp:nvSpPr>
        <dsp:cNvPr id="0" name=""/>
        <dsp:cNvSpPr/>
      </dsp:nvSpPr>
      <dsp:spPr>
        <a:xfrm>
          <a:off x="0" y="1232133"/>
          <a:ext cx="9604375" cy="9853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FD29E7-DF5B-4DEC-B26D-CDB21910E0CD}">
      <dsp:nvSpPr>
        <dsp:cNvPr id="0" name=""/>
        <dsp:cNvSpPr/>
      </dsp:nvSpPr>
      <dsp:spPr>
        <a:xfrm>
          <a:off x="298074" y="1453842"/>
          <a:ext cx="541953" cy="54195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DD5323D-9D22-48B6-A9DD-9951A391319A}">
      <dsp:nvSpPr>
        <dsp:cNvPr id="0" name=""/>
        <dsp:cNvSpPr/>
      </dsp:nvSpPr>
      <dsp:spPr>
        <a:xfrm>
          <a:off x="1138102" y="1232133"/>
          <a:ext cx="8466272" cy="9853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4285" tIns="104285" rIns="104285" bIns="104285" numCol="1" spcCol="1270" anchor="ctr" anchorCtr="0">
          <a:noAutofit/>
        </a:bodyPr>
        <a:lstStyle/>
        <a:p>
          <a:pPr marL="0" lvl="0" indent="0" algn="l" defTabSz="1111250">
            <a:lnSpc>
              <a:spcPct val="90000"/>
            </a:lnSpc>
            <a:spcBef>
              <a:spcPct val="0"/>
            </a:spcBef>
            <a:spcAft>
              <a:spcPct val="35000"/>
            </a:spcAft>
            <a:buNone/>
          </a:pPr>
          <a:r>
            <a:rPr lang="en-US" sz="2500" kern="1200"/>
            <a:t>LANE DEPARTURE WARNING</a:t>
          </a:r>
        </a:p>
      </dsp:txBody>
      <dsp:txXfrm>
        <a:off x="1138102" y="1232133"/>
        <a:ext cx="8466272" cy="985370"/>
      </dsp:txXfrm>
    </dsp:sp>
    <dsp:sp modelId="{EE40F631-7190-4113-95B3-19A2BF683D9D}">
      <dsp:nvSpPr>
        <dsp:cNvPr id="0" name=""/>
        <dsp:cNvSpPr/>
      </dsp:nvSpPr>
      <dsp:spPr>
        <a:xfrm>
          <a:off x="0" y="2463846"/>
          <a:ext cx="9604375" cy="9853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CB19C2-20A4-42B6-92DE-6F2E877B7DFF}">
      <dsp:nvSpPr>
        <dsp:cNvPr id="0" name=""/>
        <dsp:cNvSpPr/>
      </dsp:nvSpPr>
      <dsp:spPr>
        <a:xfrm>
          <a:off x="298074" y="2685554"/>
          <a:ext cx="541953" cy="54195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51289D8-154A-4E47-8DBC-7E19F5B49ACE}">
      <dsp:nvSpPr>
        <dsp:cNvPr id="0" name=""/>
        <dsp:cNvSpPr/>
      </dsp:nvSpPr>
      <dsp:spPr>
        <a:xfrm>
          <a:off x="1138102" y="2463846"/>
          <a:ext cx="8466272" cy="9853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4285" tIns="104285" rIns="104285" bIns="104285" numCol="1" spcCol="1270" anchor="ctr" anchorCtr="0">
          <a:noAutofit/>
        </a:bodyPr>
        <a:lstStyle/>
        <a:p>
          <a:pPr marL="0" lvl="0" indent="0" algn="l" defTabSz="1111250">
            <a:lnSpc>
              <a:spcPct val="90000"/>
            </a:lnSpc>
            <a:spcBef>
              <a:spcPct val="0"/>
            </a:spcBef>
            <a:spcAft>
              <a:spcPct val="35000"/>
            </a:spcAft>
            <a:buNone/>
          </a:pPr>
          <a:r>
            <a:rPr lang="en-US" sz="2500" kern="1200"/>
            <a:t>LANE KEEPING SYSTEMS</a:t>
          </a:r>
        </a:p>
      </dsp:txBody>
      <dsp:txXfrm>
        <a:off x="1138102" y="2463846"/>
        <a:ext cx="8466272" cy="98537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B1A1844-1D42-4090-9216-6DE3868750C9}" type="datetimeFigureOut">
              <a:rPr lang="en-IN" smtClean="0"/>
              <a:t>27-08-2022</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B979ACBC-EAC3-4006-8E01-6FE12650E231}"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86530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B1A1844-1D42-4090-9216-6DE3868750C9}" type="datetimeFigureOut">
              <a:rPr lang="en-IN" smtClean="0"/>
              <a:t>27-08-2022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79ACBC-EAC3-4006-8E01-6FE12650E231}"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694952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B1A1844-1D42-4090-9216-6DE3868750C9}" type="datetimeFigureOut">
              <a:rPr lang="en-IN" smtClean="0"/>
              <a:t>27-08-2022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79ACBC-EAC3-4006-8E01-6FE12650E231}"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4570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B1A1844-1D42-4090-9216-6DE3868750C9}" type="datetimeFigureOut">
              <a:rPr lang="en-IN" smtClean="0"/>
              <a:t>27-08-2022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79ACBC-EAC3-4006-8E01-6FE12650E231}"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18816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B1A1844-1D42-4090-9216-6DE3868750C9}" type="datetimeFigureOut">
              <a:rPr lang="en-IN" smtClean="0"/>
              <a:t>27-08-2022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79ACBC-EAC3-4006-8E01-6FE12650E231}"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940657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1A1844-1D42-4090-9216-6DE3868750C9}" type="datetimeFigureOut">
              <a:rPr lang="en-IN" smtClean="0"/>
              <a:t>27-08-2022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79ACBC-EAC3-4006-8E01-6FE12650E231}"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39010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B1A1844-1D42-4090-9216-6DE3868750C9}" type="datetimeFigureOut">
              <a:rPr lang="en-IN" smtClean="0"/>
              <a:t>27-08-2022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979ACBC-EAC3-4006-8E01-6FE12650E231}"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6124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B1A1844-1D42-4090-9216-6DE3868750C9}" type="datetimeFigureOut">
              <a:rPr lang="en-IN" smtClean="0"/>
              <a:t>27-08-2022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79ACBC-EAC3-4006-8E01-6FE12650E231}"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00389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1A1844-1D42-4090-9216-6DE3868750C9}" type="datetimeFigureOut">
              <a:rPr lang="en-IN" smtClean="0"/>
              <a:t>27-08-2022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979ACBC-EAC3-4006-8E01-6FE12650E231}" type="slidenum">
              <a:rPr lang="en-IN" smtClean="0"/>
              <a:t>‹#›</a:t>
            </a:fld>
            <a:endParaRPr lang="en-IN"/>
          </a:p>
        </p:txBody>
      </p:sp>
    </p:spTree>
    <p:extLst>
      <p:ext uri="{BB962C8B-B14F-4D97-AF65-F5344CB8AC3E}">
        <p14:creationId xmlns:p14="http://schemas.microsoft.com/office/powerpoint/2010/main" val="1190480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B1A1844-1D42-4090-9216-6DE3868750C9}" type="datetimeFigureOut">
              <a:rPr lang="en-IN" smtClean="0"/>
              <a:t>27-08-2022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79ACBC-EAC3-4006-8E01-6FE12650E231}"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10773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7B1A1844-1D42-4090-9216-6DE3868750C9}" type="datetimeFigureOut">
              <a:rPr lang="en-IN" smtClean="0"/>
              <a:t>27-08-2022</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B979ACBC-EAC3-4006-8E01-6FE12650E231}"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840821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7B1A1844-1D42-4090-9216-6DE3868750C9}" type="datetimeFigureOut">
              <a:rPr lang="en-IN" smtClean="0"/>
              <a:t>27-08-2022</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979ACBC-EAC3-4006-8E01-6FE12650E231}"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01938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HSL_and_HSV" TargetMode="External"/><Relationship Id="rId2" Type="http://schemas.openxmlformats.org/officeDocument/2006/relationships/hyperlink" Target="https://en.wikipedia.org/wiki/RGB_color_model" TargetMode="External"/><Relationship Id="rId1" Type="http://schemas.openxmlformats.org/officeDocument/2006/relationships/slideLayout" Target="../slideLayouts/slideLayout2.xml"/><Relationship Id="rId4" Type="http://schemas.openxmlformats.org/officeDocument/2006/relationships/hyperlink" Target="https://automaticaddison.com/how-the-sobel-operator-work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en.wikipedia.org/wiki/Bitwise_operation#AND"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en.wikipedia.org/wiki/Trapezoid"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en.wikipedia.org/wiki/Thresholding_(image_processing)"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9042D-0524-A691-A78C-916DE78BB49D}"/>
              </a:ext>
            </a:extLst>
          </p:cNvPr>
          <p:cNvSpPr>
            <a:spLocks noGrp="1"/>
          </p:cNvSpPr>
          <p:nvPr>
            <p:ph type="ctrTitle"/>
          </p:nvPr>
        </p:nvSpPr>
        <p:spPr>
          <a:xfrm>
            <a:off x="2417780" y="785365"/>
            <a:ext cx="8637073" cy="2541431"/>
          </a:xfrm>
        </p:spPr>
        <p:txBody>
          <a:bodyPr>
            <a:normAutofit/>
          </a:bodyPr>
          <a:lstStyle/>
          <a:p>
            <a:pPr algn="ctr"/>
            <a:r>
              <a:rPr lang="en-IN"/>
              <a:t>Automotive safety systems</a:t>
            </a:r>
            <a:endParaRPr lang="en-IN" dirty="0"/>
          </a:p>
        </p:txBody>
      </p:sp>
      <p:sp>
        <p:nvSpPr>
          <p:cNvPr id="3" name="Subtitle 2">
            <a:extLst>
              <a:ext uri="{FF2B5EF4-FFF2-40B4-BE49-F238E27FC236}">
                <a16:creationId xmlns:a16="http://schemas.microsoft.com/office/drawing/2014/main" id="{CF63D98C-1EA8-1C4A-A58D-E049439F6C2E}"/>
              </a:ext>
            </a:extLst>
          </p:cNvPr>
          <p:cNvSpPr>
            <a:spLocks noGrp="1"/>
          </p:cNvSpPr>
          <p:nvPr>
            <p:ph type="subTitle" idx="1"/>
          </p:nvPr>
        </p:nvSpPr>
        <p:spPr/>
        <p:txBody>
          <a:bodyPr/>
          <a:lstStyle/>
          <a:p>
            <a:pPr algn="ctr"/>
            <a:r>
              <a:rPr lang="en-IN"/>
              <a:t>Review 2</a:t>
            </a:r>
            <a:endParaRPr lang="en-IN" dirty="0"/>
          </a:p>
        </p:txBody>
      </p:sp>
    </p:spTree>
    <p:extLst>
      <p:ext uri="{BB962C8B-B14F-4D97-AF65-F5344CB8AC3E}">
        <p14:creationId xmlns:p14="http://schemas.microsoft.com/office/powerpoint/2010/main" val="2481772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9497E-C6AC-4D2F-E94A-2C23DDAFFA68}"/>
              </a:ext>
            </a:extLst>
          </p:cNvPr>
          <p:cNvSpPr>
            <a:spLocks noGrp="1"/>
          </p:cNvSpPr>
          <p:nvPr>
            <p:ph type="title"/>
          </p:nvPr>
        </p:nvSpPr>
        <p:spPr/>
        <p:txBody>
          <a:bodyPr>
            <a:normAutofit/>
          </a:bodyPr>
          <a:lstStyle/>
          <a:p>
            <a:pPr algn="ctr"/>
            <a:r>
              <a:rPr lang="en-IN" sz="6000" dirty="0"/>
              <a:t>procedure</a:t>
            </a:r>
          </a:p>
        </p:txBody>
      </p:sp>
      <p:sp>
        <p:nvSpPr>
          <p:cNvPr id="3" name="Content Placeholder 2">
            <a:extLst>
              <a:ext uri="{FF2B5EF4-FFF2-40B4-BE49-F238E27FC236}">
                <a16:creationId xmlns:a16="http://schemas.microsoft.com/office/drawing/2014/main" id="{311DDA80-C270-5A88-6A28-937E55CA857A}"/>
              </a:ext>
            </a:extLst>
          </p:cNvPr>
          <p:cNvSpPr>
            <a:spLocks noGrp="1"/>
          </p:cNvSpPr>
          <p:nvPr>
            <p:ph idx="1"/>
          </p:nvPr>
        </p:nvSpPr>
        <p:spPr>
          <a:xfrm>
            <a:off x="1294362" y="1853754"/>
            <a:ext cx="9603275" cy="4301949"/>
          </a:xfrm>
        </p:spPr>
        <p:txBody>
          <a:bodyPr>
            <a:normAutofit fontScale="77500" lnSpcReduction="20000"/>
          </a:bodyPr>
          <a:lstStyle/>
          <a:p>
            <a:pPr algn="l"/>
            <a:r>
              <a:rPr lang="en-US" sz="2300" b="1" i="0" dirty="0">
                <a:solidFill>
                  <a:srgbClr val="1A1A1A"/>
                </a:solidFill>
                <a:effectLst/>
                <a:latin typeface="+mj-lt"/>
              </a:rPr>
              <a:t>Thresholding Steps</a:t>
            </a:r>
          </a:p>
          <a:p>
            <a:pPr marL="0" indent="0" algn="l">
              <a:buNone/>
            </a:pPr>
            <a:r>
              <a:rPr lang="en-US" sz="2300" b="1" i="0" dirty="0">
                <a:solidFill>
                  <a:srgbClr val="1A1A1A"/>
                </a:solidFill>
                <a:effectLst/>
                <a:latin typeface="+mj-lt"/>
              </a:rPr>
              <a:t>1. Convert the video frame from </a:t>
            </a:r>
            <a:r>
              <a:rPr lang="en-US" sz="2300" b="1" i="0" u="none" strike="noStrike" dirty="0">
                <a:solidFill>
                  <a:srgbClr val="007ACC"/>
                </a:solidFill>
                <a:effectLst/>
                <a:latin typeface="+mj-lt"/>
                <a:hlinkClick r:id="rId2"/>
              </a:rPr>
              <a:t>BGR (blue, green, red) color space</a:t>
            </a:r>
            <a:r>
              <a:rPr lang="en-US" sz="2300" b="1" i="0" dirty="0">
                <a:solidFill>
                  <a:srgbClr val="1A1A1A"/>
                </a:solidFill>
                <a:effectLst/>
                <a:latin typeface="+mj-lt"/>
              </a:rPr>
              <a:t> to </a:t>
            </a:r>
            <a:r>
              <a:rPr lang="en-US" sz="2300" b="1" i="0" u="none" strike="noStrike" dirty="0">
                <a:solidFill>
                  <a:srgbClr val="007ACC"/>
                </a:solidFill>
                <a:effectLst/>
                <a:latin typeface="+mj-lt"/>
                <a:hlinkClick r:id="rId3"/>
              </a:rPr>
              <a:t>HLS (hue, saturation, lightness)</a:t>
            </a:r>
            <a:r>
              <a:rPr lang="en-US" sz="2300" b="1" i="0" dirty="0">
                <a:solidFill>
                  <a:srgbClr val="1A1A1A"/>
                </a:solidFill>
                <a:effectLst/>
                <a:latin typeface="+mj-lt"/>
              </a:rPr>
              <a:t>.</a:t>
            </a:r>
          </a:p>
          <a:p>
            <a:pPr marL="0" indent="0" algn="l">
              <a:buNone/>
            </a:pPr>
            <a:r>
              <a:rPr lang="en-US" sz="2300" dirty="0"/>
              <a:t>         The HLS color space is better than the BGR color space for detecting image issues due to lighting, such as shadows, glare from the sun, headlights, etc. We want to eliminate all these things to make it easier to detect lane lines. For this reason, we use the HLS color space, which divides all colors into hue, saturation, and lightness values.</a:t>
            </a:r>
            <a:endParaRPr lang="en-US" sz="2300" b="1" i="0" dirty="0">
              <a:solidFill>
                <a:srgbClr val="1A1A1A"/>
              </a:solidFill>
              <a:effectLst/>
              <a:latin typeface="+mj-lt"/>
            </a:endParaRPr>
          </a:p>
          <a:p>
            <a:pPr marL="0" indent="0" algn="l">
              <a:buNone/>
            </a:pPr>
            <a:endParaRPr lang="en-US" sz="2300" b="1" i="0" dirty="0">
              <a:solidFill>
                <a:srgbClr val="1A1A1A"/>
              </a:solidFill>
              <a:effectLst/>
              <a:latin typeface="+mj-lt"/>
            </a:endParaRPr>
          </a:p>
          <a:p>
            <a:pPr marL="0" indent="0" algn="l">
              <a:buNone/>
            </a:pPr>
            <a:r>
              <a:rPr lang="en-US" sz="2300" b="1" i="0" dirty="0">
                <a:solidFill>
                  <a:srgbClr val="1A1A1A"/>
                </a:solidFill>
                <a:effectLst/>
                <a:latin typeface="+mj-lt"/>
              </a:rPr>
              <a:t>2.  Perform </a:t>
            </a:r>
            <a:r>
              <a:rPr lang="en-US" sz="2300" b="1" i="0" u="none" strike="noStrike" dirty="0">
                <a:solidFill>
                  <a:srgbClr val="007ACC"/>
                </a:solidFill>
                <a:effectLst/>
                <a:latin typeface="+mj-lt"/>
                <a:hlinkClick r:id="rId4"/>
              </a:rPr>
              <a:t>Sobel edge detection</a:t>
            </a:r>
            <a:r>
              <a:rPr lang="en-US" sz="2300" b="1" i="0" dirty="0">
                <a:solidFill>
                  <a:srgbClr val="1A1A1A"/>
                </a:solidFill>
                <a:effectLst/>
                <a:latin typeface="+mj-lt"/>
              </a:rPr>
              <a:t> on the L (lightness) channel of the image to detect sharp discontinuities in the pixel intensities along the x and y axis of the video frame. </a:t>
            </a:r>
          </a:p>
          <a:p>
            <a:pPr marL="0" indent="0" algn="l">
              <a:buNone/>
            </a:pPr>
            <a:r>
              <a:rPr lang="en-US" sz="2300" dirty="0"/>
              <a:t>       Sharp changes in intensity from one pixel to a neighboring pixel means that an edge is likely present. We want to detect the strongest edges in the image so that we can isolate potential lane line edges.</a:t>
            </a:r>
            <a:endParaRPr lang="en-US" sz="2300" b="1" i="0" dirty="0">
              <a:solidFill>
                <a:srgbClr val="1A1A1A"/>
              </a:solidFill>
              <a:effectLst/>
              <a:latin typeface="+mj-lt"/>
            </a:endParaRPr>
          </a:p>
        </p:txBody>
      </p:sp>
    </p:spTree>
    <p:extLst>
      <p:ext uri="{BB962C8B-B14F-4D97-AF65-F5344CB8AC3E}">
        <p14:creationId xmlns:p14="http://schemas.microsoft.com/office/powerpoint/2010/main" val="2639847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1B0EA-7A84-E72D-4B70-66F141ECF318}"/>
              </a:ext>
            </a:extLst>
          </p:cNvPr>
          <p:cNvSpPr>
            <a:spLocks noGrp="1"/>
          </p:cNvSpPr>
          <p:nvPr>
            <p:ph type="title"/>
          </p:nvPr>
        </p:nvSpPr>
        <p:spPr/>
        <p:txBody>
          <a:bodyPr>
            <a:normAutofit/>
          </a:bodyPr>
          <a:lstStyle/>
          <a:p>
            <a:pPr algn="ctr"/>
            <a:r>
              <a:rPr lang="en-IN" sz="6000" dirty="0"/>
              <a:t>procedure</a:t>
            </a:r>
          </a:p>
        </p:txBody>
      </p:sp>
      <p:sp>
        <p:nvSpPr>
          <p:cNvPr id="3" name="Content Placeholder 2">
            <a:extLst>
              <a:ext uri="{FF2B5EF4-FFF2-40B4-BE49-F238E27FC236}">
                <a16:creationId xmlns:a16="http://schemas.microsoft.com/office/drawing/2014/main" id="{F95219F2-7694-757E-A05D-76CB8D66DFD6}"/>
              </a:ext>
            </a:extLst>
          </p:cNvPr>
          <p:cNvSpPr>
            <a:spLocks noGrp="1"/>
          </p:cNvSpPr>
          <p:nvPr>
            <p:ph idx="1"/>
          </p:nvPr>
        </p:nvSpPr>
        <p:spPr>
          <a:xfrm>
            <a:off x="1451579" y="2015732"/>
            <a:ext cx="9603275" cy="4037749"/>
          </a:xfrm>
        </p:spPr>
        <p:txBody>
          <a:bodyPr>
            <a:normAutofit fontScale="40000" lnSpcReduction="20000"/>
          </a:bodyPr>
          <a:lstStyle/>
          <a:p>
            <a:pPr marL="0" indent="0">
              <a:buNone/>
            </a:pPr>
            <a:r>
              <a:rPr lang="en-US" sz="4000" b="1" i="0" dirty="0">
                <a:solidFill>
                  <a:srgbClr val="1A1A1A"/>
                </a:solidFill>
                <a:effectLst/>
                <a:latin typeface="+mj-lt"/>
              </a:rPr>
              <a:t>3. Perform binary thresholding on the S (saturation) channel of the video frame. </a:t>
            </a:r>
          </a:p>
          <a:p>
            <a:r>
              <a:rPr lang="en-US" sz="4000" dirty="0"/>
              <a:t>A high saturation value means the hue color is pure. We expect lane lines to be nice, pure colors, such as solid white and solid yellow. Both solid white and solid yellow, have high saturation channel values. </a:t>
            </a:r>
          </a:p>
          <a:p>
            <a:r>
              <a:rPr lang="en-US" sz="4000" dirty="0"/>
              <a:t>Binary thresholding generates an image that is full of 0s (black) and 255 (white) intensity values. Pixels with high saturation values (e.g. &gt; 80 on a scale from 0 to 255) will be set to white, while everything else will be set to black.</a:t>
            </a:r>
          </a:p>
          <a:p>
            <a:endParaRPr lang="en-US" sz="4000" dirty="0"/>
          </a:p>
          <a:p>
            <a:pPr marL="0" indent="0">
              <a:buNone/>
            </a:pPr>
            <a:r>
              <a:rPr lang="en-US" sz="4000" b="1" dirty="0">
                <a:solidFill>
                  <a:srgbClr val="1A1A1A"/>
                </a:solidFill>
                <a:latin typeface="+mj-lt"/>
              </a:rPr>
              <a:t>4. </a:t>
            </a:r>
            <a:r>
              <a:rPr lang="en-US" sz="4000" b="1" i="0" dirty="0">
                <a:solidFill>
                  <a:srgbClr val="1A1A1A"/>
                </a:solidFill>
                <a:effectLst/>
                <a:latin typeface="+mj-lt"/>
              </a:rPr>
              <a:t>Perform binary thresholding on the R (red) channel of the original BGR video frame. </a:t>
            </a:r>
          </a:p>
          <a:p>
            <a:r>
              <a:rPr lang="en-US" sz="4000" dirty="0"/>
              <a:t>This step helps extract the yellow and white color values, which are the typical colors of lane lines. </a:t>
            </a:r>
          </a:p>
          <a:p>
            <a:r>
              <a:rPr lang="en-US" sz="4000" dirty="0"/>
              <a:t>Remember, pure white is </a:t>
            </a:r>
            <a:r>
              <a:rPr lang="en-US" sz="4000" dirty="0" err="1"/>
              <a:t>bgr</a:t>
            </a:r>
            <a:r>
              <a:rPr lang="en-US" sz="4000" dirty="0"/>
              <a:t>(255, 255, 255). Pure yellow is </a:t>
            </a:r>
            <a:r>
              <a:rPr lang="en-US" sz="4000" dirty="0" err="1"/>
              <a:t>bgr</a:t>
            </a:r>
            <a:r>
              <a:rPr lang="en-US" sz="4000" dirty="0"/>
              <a:t>(0, 255, 255). Both have high red channel values.</a:t>
            </a:r>
          </a:p>
          <a:p>
            <a:r>
              <a:rPr lang="en-US" sz="4000" dirty="0"/>
              <a:t>To generate our binary image at this stage, pixels that have rich red channel values (e.g. &gt; 120 on a scale from 0 to 255) will be set to white. All other pixels will be set to black.</a:t>
            </a:r>
          </a:p>
          <a:p>
            <a:pPr marL="0" indent="0">
              <a:buNone/>
            </a:pPr>
            <a:endParaRPr lang="en-US" sz="3800" b="1" i="0" dirty="0">
              <a:solidFill>
                <a:srgbClr val="1A1A1A"/>
              </a:solidFill>
              <a:effectLst/>
              <a:latin typeface="+mj-lt"/>
            </a:endParaRPr>
          </a:p>
          <a:p>
            <a:endParaRPr lang="en-IN" dirty="0"/>
          </a:p>
        </p:txBody>
      </p:sp>
    </p:spTree>
    <p:extLst>
      <p:ext uri="{BB962C8B-B14F-4D97-AF65-F5344CB8AC3E}">
        <p14:creationId xmlns:p14="http://schemas.microsoft.com/office/powerpoint/2010/main" val="6977680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847C0-DB00-A0F4-9F6B-DFC6F248FE78}"/>
              </a:ext>
            </a:extLst>
          </p:cNvPr>
          <p:cNvSpPr>
            <a:spLocks noGrp="1"/>
          </p:cNvSpPr>
          <p:nvPr>
            <p:ph type="title"/>
          </p:nvPr>
        </p:nvSpPr>
        <p:spPr/>
        <p:txBody>
          <a:bodyPr>
            <a:normAutofit/>
          </a:bodyPr>
          <a:lstStyle/>
          <a:p>
            <a:pPr algn="ctr"/>
            <a:r>
              <a:rPr lang="en-IN" sz="6000" dirty="0"/>
              <a:t>procedure</a:t>
            </a:r>
          </a:p>
        </p:txBody>
      </p:sp>
      <p:sp>
        <p:nvSpPr>
          <p:cNvPr id="3" name="Content Placeholder 2">
            <a:extLst>
              <a:ext uri="{FF2B5EF4-FFF2-40B4-BE49-F238E27FC236}">
                <a16:creationId xmlns:a16="http://schemas.microsoft.com/office/drawing/2014/main" id="{DC3C28E7-53FA-CBCB-5FC3-3DD67D57E560}"/>
              </a:ext>
            </a:extLst>
          </p:cNvPr>
          <p:cNvSpPr>
            <a:spLocks noGrp="1"/>
          </p:cNvSpPr>
          <p:nvPr>
            <p:ph idx="1"/>
          </p:nvPr>
        </p:nvSpPr>
        <p:spPr/>
        <p:txBody>
          <a:bodyPr/>
          <a:lstStyle/>
          <a:p>
            <a:pPr marL="0" indent="0">
              <a:buNone/>
            </a:pPr>
            <a:r>
              <a:rPr lang="en-US" sz="2000" b="1" i="0" dirty="0">
                <a:solidFill>
                  <a:srgbClr val="1A1A1A"/>
                </a:solidFill>
                <a:effectLst/>
                <a:latin typeface="+mj-lt"/>
              </a:rPr>
              <a:t>5. Perform the </a:t>
            </a:r>
            <a:r>
              <a:rPr lang="en-US" sz="2000" b="1" i="0" u="none" strike="noStrike" dirty="0">
                <a:solidFill>
                  <a:srgbClr val="007ACC"/>
                </a:solidFill>
                <a:effectLst/>
                <a:latin typeface="+mj-lt"/>
                <a:hlinkClick r:id="rId2"/>
              </a:rPr>
              <a:t>bitwise and operation</a:t>
            </a:r>
            <a:r>
              <a:rPr lang="en-US" sz="2000" b="1" i="0" dirty="0">
                <a:solidFill>
                  <a:srgbClr val="1A1A1A"/>
                </a:solidFill>
                <a:effectLst/>
                <a:latin typeface="+mj-lt"/>
              </a:rPr>
              <a:t> to reduce noise in the image caused by shadows and variations in the road color.</a:t>
            </a:r>
          </a:p>
          <a:p>
            <a:pPr marL="0" indent="0">
              <a:buNone/>
            </a:pPr>
            <a:r>
              <a:rPr lang="en-US" dirty="0">
                <a:latin typeface="+mj-lt"/>
              </a:rPr>
              <a:t>Lane lines should be pure in color and have high red channel values. The bitwise AND operation reduces noise and blacks-out any pixels that don’t appear to be nice, pure, solid colors (like white or yellow lane lines.)</a:t>
            </a:r>
            <a:endParaRPr lang="en-IN" sz="2000" dirty="0">
              <a:latin typeface="+mj-lt"/>
            </a:endParaRPr>
          </a:p>
          <a:p>
            <a:endParaRPr lang="en-IN" dirty="0"/>
          </a:p>
        </p:txBody>
      </p:sp>
    </p:spTree>
    <p:extLst>
      <p:ext uri="{BB962C8B-B14F-4D97-AF65-F5344CB8AC3E}">
        <p14:creationId xmlns:p14="http://schemas.microsoft.com/office/powerpoint/2010/main" val="1888940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8E3FA-3085-93CC-A42B-06CF6FC4E24B}"/>
              </a:ext>
            </a:extLst>
          </p:cNvPr>
          <p:cNvSpPr>
            <a:spLocks noGrp="1"/>
          </p:cNvSpPr>
          <p:nvPr>
            <p:ph type="title"/>
          </p:nvPr>
        </p:nvSpPr>
        <p:spPr/>
        <p:txBody>
          <a:bodyPr>
            <a:normAutofit/>
          </a:bodyPr>
          <a:lstStyle/>
          <a:p>
            <a:pPr algn="ctr"/>
            <a:r>
              <a:rPr lang="en-IN" sz="6000" dirty="0"/>
              <a:t>PROCEDURE</a:t>
            </a:r>
          </a:p>
        </p:txBody>
      </p:sp>
      <p:sp>
        <p:nvSpPr>
          <p:cNvPr id="3" name="Content Placeholder 2">
            <a:extLst>
              <a:ext uri="{FF2B5EF4-FFF2-40B4-BE49-F238E27FC236}">
                <a16:creationId xmlns:a16="http://schemas.microsoft.com/office/drawing/2014/main" id="{0D527AF6-3ADD-8478-BB2D-769A49750BCE}"/>
              </a:ext>
            </a:extLst>
          </p:cNvPr>
          <p:cNvSpPr>
            <a:spLocks noGrp="1"/>
          </p:cNvSpPr>
          <p:nvPr>
            <p:ph idx="1"/>
          </p:nvPr>
        </p:nvSpPr>
        <p:spPr/>
        <p:txBody>
          <a:bodyPr>
            <a:normAutofit/>
          </a:bodyPr>
          <a:lstStyle/>
          <a:p>
            <a:pPr marL="0" indent="0" algn="l">
              <a:buNone/>
            </a:pPr>
            <a:r>
              <a:rPr lang="en-US" sz="1900" b="1" i="0" dirty="0">
                <a:solidFill>
                  <a:srgbClr val="1A1A1A"/>
                </a:solidFill>
                <a:effectLst/>
                <a:latin typeface="+mj-lt"/>
              </a:rPr>
              <a:t>Apply Perspective Transformation to Get a Bird’s Eye View</a:t>
            </a:r>
          </a:p>
          <a:p>
            <a:pPr marL="0" indent="0" algn="l">
              <a:buNone/>
            </a:pPr>
            <a:r>
              <a:rPr lang="en-US" sz="1600" dirty="0"/>
              <a:t>from the perspective of the camera mounted on a car below, the lane lines make a </a:t>
            </a:r>
            <a:r>
              <a:rPr lang="en-US" sz="1600" dirty="0">
                <a:hlinkClick r:id="rId2"/>
              </a:rPr>
              <a:t>trapezoid</a:t>
            </a:r>
            <a:r>
              <a:rPr lang="en-US" sz="1600" dirty="0"/>
              <a:t>-like shape. We can’t properly calculate the radius of curvature of the lane because, from the camera’s perspective, the lane width appears to decrease the farther away you get from the car.</a:t>
            </a:r>
          </a:p>
          <a:p>
            <a:pPr marL="0" indent="0" algn="l">
              <a:buNone/>
            </a:pPr>
            <a:r>
              <a:rPr lang="en-US" sz="1600" dirty="0"/>
              <a:t>Imagine you’re a bird. You’re flying high above the road lanes below.  From a birds-eye view, the lines on either side of the lane look like they are parallel. </a:t>
            </a:r>
          </a:p>
          <a:p>
            <a:pPr marL="0" indent="0" algn="l">
              <a:buNone/>
            </a:pPr>
            <a:r>
              <a:rPr lang="en-US" sz="1600" dirty="0"/>
              <a:t>For the first step of perspective transformation, we need to identify a region of interest (ROI). This step helps remove parts of the image we’re not interested in. We are only interested in the lane segment that is immediately in front of the car.</a:t>
            </a:r>
            <a:endParaRPr lang="en-US" sz="1900" b="1" i="0" dirty="0">
              <a:solidFill>
                <a:srgbClr val="1A1A1A"/>
              </a:solidFill>
              <a:effectLst/>
              <a:latin typeface="+mj-lt"/>
            </a:endParaRPr>
          </a:p>
          <a:p>
            <a:endParaRPr lang="en-US" sz="1700" b="1" i="0" dirty="0">
              <a:solidFill>
                <a:srgbClr val="1A1A1A"/>
              </a:solidFill>
              <a:effectLst/>
              <a:latin typeface="+mj-lt"/>
            </a:endParaRPr>
          </a:p>
          <a:p>
            <a:endParaRPr lang="en-US" sz="1600" b="1" i="0" dirty="0">
              <a:solidFill>
                <a:srgbClr val="1A1A1A"/>
              </a:solidFill>
              <a:effectLst/>
              <a:latin typeface="+mj-lt"/>
            </a:endParaRPr>
          </a:p>
          <a:p>
            <a:endParaRPr lang="en-IN" sz="1800" b="1" i="0" dirty="0">
              <a:solidFill>
                <a:srgbClr val="1A1A1A"/>
              </a:solidFill>
              <a:effectLst/>
              <a:latin typeface="+mj-lt"/>
            </a:endParaRPr>
          </a:p>
          <a:p>
            <a:endParaRPr lang="en-IN" b="1" i="0" dirty="0">
              <a:solidFill>
                <a:srgbClr val="1A1A1A"/>
              </a:solidFill>
              <a:effectLst/>
              <a:latin typeface="+mj-lt"/>
            </a:endParaRPr>
          </a:p>
          <a:p>
            <a:endParaRPr lang="en-IN" b="1" i="0" dirty="0">
              <a:solidFill>
                <a:srgbClr val="1A1A1A"/>
              </a:solidFill>
              <a:effectLst/>
              <a:latin typeface="+mj-lt"/>
            </a:endParaRPr>
          </a:p>
          <a:p>
            <a:endParaRPr lang="en-IN" b="1" i="0" dirty="0">
              <a:solidFill>
                <a:srgbClr val="1A1A1A"/>
              </a:solidFill>
              <a:effectLst/>
              <a:latin typeface="+mj-lt"/>
            </a:endParaRPr>
          </a:p>
          <a:p>
            <a:endParaRPr lang="en-US" b="1" i="0" dirty="0">
              <a:solidFill>
                <a:srgbClr val="1A1A1A"/>
              </a:solidFill>
              <a:effectLst/>
              <a:latin typeface="+mj-lt"/>
            </a:endParaRPr>
          </a:p>
          <a:p>
            <a:endParaRPr lang="en-US" b="1" i="0" dirty="0">
              <a:solidFill>
                <a:srgbClr val="1A1A1A"/>
              </a:solidFill>
              <a:effectLst/>
              <a:latin typeface="+mj-lt"/>
            </a:endParaRPr>
          </a:p>
          <a:p>
            <a:pPr algn="l"/>
            <a:endParaRPr lang="en-US" b="1" i="0" dirty="0">
              <a:solidFill>
                <a:srgbClr val="1A1A1A"/>
              </a:solidFill>
              <a:effectLst/>
              <a:latin typeface="+mj-lt"/>
            </a:endParaRPr>
          </a:p>
          <a:p>
            <a:endParaRPr lang="en-IN" dirty="0">
              <a:latin typeface="+mj-lt"/>
            </a:endParaRPr>
          </a:p>
        </p:txBody>
      </p:sp>
    </p:spTree>
    <p:extLst>
      <p:ext uri="{BB962C8B-B14F-4D97-AF65-F5344CB8AC3E}">
        <p14:creationId xmlns:p14="http://schemas.microsoft.com/office/powerpoint/2010/main" val="4268052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B6C6C-C156-967C-4DBC-411DA3D533B2}"/>
              </a:ext>
            </a:extLst>
          </p:cNvPr>
          <p:cNvSpPr>
            <a:spLocks noGrp="1"/>
          </p:cNvSpPr>
          <p:nvPr>
            <p:ph type="title"/>
          </p:nvPr>
        </p:nvSpPr>
        <p:spPr/>
        <p:txBody>
          <a:bodyPr>
            <a:normAutofit/>
          </a:bodyPr>
          <a:lstStyle/>
          <a:p>
            <a:pPr algn="ctr"/>
            <a:r>
              <a:rPr lang="en-IN" sz="6000" dirty="0"/>
              <a:t>procedure</a:t>
            </a:r>
          </a:p>
        </p:txBody>
      </p:sp>
      <p:sp>
        <p:nvSpPr>
          <p:cNvPr id="3" name="Content Placeholder 2">
            <a:extLst>
              <a:ext uri="{FF2B5EF4-FFF2-40B4-BE49-F238E27FC236}">
                <a16:creationId xmlns:a16="http://schemas.microsoft.com/office/drawing/2014/main" id="{10FC7B8F-8888-373D-78C1-C2723CF0E4E8}"/>
              </a:ext>
            </a:extLst>
          </p:cNvPr>
          <p:cNvSpPr>
            <a:spLocks noGrp="1"/>
          </p:cNvSpPr>
          <p:nvPr>
            <p:ph idx="1"/>
          </p:nvPr>
        </p:nvSpPr>
        <p:spPr/>
        <p:txBody>
          <a:bodyPr>
            <a:normAutofit fontScale="85000" lnSpcReduction="20000"/>
          </a:bodyPr>
          <a:lstStyle/>
          <a:p>
            <a:r>
              <a:rPr lang="en-IN" sz="2000" b="1" i="0" dirty="0">
                <a:solidFill>
                  <a:srgbClr val="1A1A1A"/>
                </a:solidFill>
                <a:effectLst/>
                <a:latin typeface="+mj-lt"/>
              </a:rPr>
              <a:t>Identify Lane Line Pixels</a:t>
            </a:r>
          </a:p>
          <a:p>
            <a:r>
              <a:rPr lang="en-US" sz="2000" b="1" i="0" dirty="0">
                <a:solidFill>
                  <a:srgbClr val="1A1A1A"/>
                </a:solidFill>
                <a:effectLst/>
                <a:latin typeface="+mj-lt"/>
              </a:rPr>
              <a:t>Set Sliding Windows for White Pixel Detection.</a:t>
            </a:r>
          </a:p>
          <a:p>
            <a:r>
              <a:rPr lang="en-US" sz="2000" b="1" i="0" dirty="0">
                <a:solidFill>
                  <a:srgbClr val="1A1A1A"/>
                </a:solidFill>
                <a:effectLst/>
                <a:latin typeface="+mj-lt"/>
              </a:rPr>
              <a:t>Fill in the Lane Line.</a:t>
            </a:r>
          </a:p>
          <a:p>
            <a:r>
              <a:rPr lang="en-US" sz="2000" b="1" i="0" dirty="0">
                <a:solidFill>
                  <a:srgbClr val="1A1A1A"/>
                </a:solidFill>
                <a:effectLst/>
                <a:latin typeface="+mj-lt"/>
              </a:rPr>
              <a:t>Overlay Lane Lines on Original Image.</a:t>
            </a:r>
          </a:p>
          <a:p>
            <a:r>
              <a:rPr lang="en-IN" sz="2000" b="1" i="0" dirty="0">
                <a:solidFill>
                  <a:srgbClr val="1A1A1A"/>
                </a:solidFill>
                <a:effectLst/>
                <a:latin typeface="+mj-lt"/>
              </a:rPr>
              <a:t>Calculate Lane Line Curvature.</a:t>
            </a:r>
          </a:p>
          <a:p>
            <a:r>
              <a:rPr lang="en-IN" sz="2000" b="1" i="0" dirty="0">
                <a:solidFill>
                  <a:srgbClr val="1A1A1A"/>
                </a:solidFill>
                <a:effectLst/>
                <a:latin typeface="+mj-lt"/>
              </a:rPr>
              <a:t>Calculate the </a:t>
            </a:r>
            <a:r>
              <a:rPr lang="en-IN" sz="2000" b="1" i="0" dirty="0" err="1">
                <a:solidFill>
                  <a:srgbClr val="1A1A1A"/>
                </a:solidFill>
                <a:effectLst/>
                <a:latin typeface="+mj-lt"/>
              </a:rPr>
              <a:t>Center</a:t>
            </a:r>
            <a:r>
              <a:rPr lang="en-IN" sz="2000" b="1" i="0" dirty="0">
                <a:solidFill>
                  <a:srgbClr val="1A1A1A"/>
                </a:solidFill>
                <a:effectLst/>
                <a:latin typeface="+mj-lt"/>
              </a:rPr>
              <a:t> Offset.</a:t>
            </a:r>
          </a:p>
          <a:p>
            <a:r>
              <a:rPr lang="en-IN" sz="2000" b="1" i="0" dirty="0">
                <a:solidFill>
                  <a:srgbClr val="1A1A1A"/>
                </a:solidFill>
                <a:effectLst/>
                <a:latin typeface="+mj-lt"/>
              </a:rPr>
              <a:t>Display Final Image.</a:t>
            </a:r>
          </a:p>
          <a:p>
            <a:r>
              <a:rPr lang="en-US" sz="2000" b="1" i="0" dirty="0">
                <a:solidFill>
                  <a:srgbClr val="1A1A1A"/>
                </a:solidFill>
                <a:effectLst/>
                <a:latin typeface="+mj-lt"/>
              </a:rPr>
              <a:t>Detect Lane Lines in a Video.</a:t>
            </a:r>
          </a:p>
          <a:p>
            <a:r>
              <a:rPr lang="en-IN" sz="2000" b="1" i="0" dirty="0">
                <a:solidFill>
                  <a:srgbClr val="1A1A1A"/>
                </a:solidFill>
                <a:effectLst/>
                <a:latin typeface="+mj-lt"/>
              </a:rPr>
              <a:t>Troubleshooting.</a:t>
            </a:r>
          </a:p>
          <a:p>
            <a:endParaRPr lang="en-IN" dirty="0"/>
          </a:p>
        </p:txBody>
      </p:sp>
    </p:spTree>
    <p:extLst>
      <p:ext uri="{BB962C8B-B14F-4D97-AF65-F5344CB8AC3E}">
        <p14:creationId xmlns:p14="http://schemas.microsoft.com/office/powerpoint/2010/main" val="1134546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5E584-8EE2-7F6B-1A13-422C9018D808}"/>
              </a:ext>
            </a:extLst>
          </p:cNvPr>
          <p:cNvSpPr>
            <a:spLocks noGrp="1"/>
          </p:cNvSpPr>
          <p:nvPr>
            <p:ph type="title"/>
          </p:nvPr>
        </p:nvSpPr>
        <p:spPr/>
        <p:txBody>
          <a:bodyPr>
            <a:normAutofit/>
          </a:bodyPr>
          <a:lstStyle/>
          <a:p>
            <a:r>
              <a:rPr lang="en-IN" dirty="0"/>
              <a:t>Expected progress per review</a:t>
            </a:r>
            <a:br>
              <a:rPr lang="en-IN" dirty="0"/>
            </a:br>
            <a:endParaRPr lang="en-IN" dirty="0"/>
          </a:p>
        </p:txBody>
      </p:sp>
      <p:sp>
        <p:nvSpPr>
          <p:cNvPr id="3" name="Content Placeholder 2">
            <a:extLst>
              <a:ext uri="{FF2B5EF4-FFF2-40B4-BE49-F238E27FC236}">
                <a16:creationId xmlns:a16="http://schemas.microsoft.com/office/drawing/2014/main" id="{D77594CE-F23D-37F4-8654-5B7B35F64353}"/>
              </a:ext>
            </a:extLst>
          </p:cNvPr>
          <p:cNvSpPr>
            <a:spLocks noGrp="1"/>
          </p:cNvSpPr>
          <p:nvPr>
            <p:ph idx="1"/>
          </p:nvPr>
        </p:nvSpPr>
        <p:spPr/>
        <p:txBody>
          <a:bodyPr/>
          <a:lstStyle/>
          <a:p>
            <a:r>
              <a:rPr lang="en-IN" dirty="0"/>
              <a:t>Review 1-Lane detection in a still image</a:t>
            </a:r>
          </a:p>
          <a:p>
            <a:r>
              <a:rPr lang="en-IN" dirty="0"/>
              <a:t>Review 2-Lane detection in a Video</a:t>
            </a:r>
          </a:p>
          <a:p>
            <a:r>
              <a:rPr lang="en-IN" dirty="0"/>
              <a:t>Review 3-Optimization of code and Report.</a:t>
            </a:r>
          </a:p>
        </p:txBody>
      </p:sp>
    </p:spTree>
    <p:extLst>
      <p:ext uri="{BB962C8B-B14F-4D97-AF65-F5344CB8AC3E}">
        <p14:creationId xmlns:p14="http://schemas.microsoft.com/office/powerpoint/2010/main" val="2965272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B1D83-8A3A-6D35-D806-F95EC0AAF0D1}"/>
              </a:ext>
            </a:extLst>
          </p:cNvPr>
          <p:cNvSpPr>
            <a:spLocks noGrp="1"/>
          </p:cNvSpPr>
          <p:nvPr>
            <p:ph type="title"/>
          </p:nvPr>
        </p:nvSpPr>
        <p:spPr/>
        <p:txBody>
          <a:bodyPr/>
          <a:lstStyle/>
          <a:p>
            <a:r>
              <a:rPr lang="en-IN" dirty="0"/>
              <a:t>Progress</a:t>
            </a:r>
          </a:p>
        </p:txBody>
      </p:sp>
      <p:sp>
        <p:nvSpPr>
          <p:cNvPr id="3" name="Content Placeholder 2">
            <a:extLst>
              <a:ext uri="{FF2B5EF4-FFF2-40B4-BE49-F238E27FC236}">
                <a16:creationId xmlns:a16="http://schemas.microsoft.com/office/drawing/2014/main" id="{B9F28A08-1FC4-9C2D-FA74-AA0859377D13}"/>
              </a:ext>
            </a:extLst>
          </p:cNvPr>
          <p:cNvSpPr>
            <a:spLocks noGrp="1"/>
          </p:cNvSpPr>
          <p:nvPr>
            <p:ph idx="1"/>
          </p:nvPr>
        </p:nvSpPr>
        <p:spPr/>
        <p:txBody>
          <a:bodyPr/>
          <a:lstStyle/>
          <a:p>
            <a:r>
              <a:rPr lang="en-IN" dirty="0"/>
              <a:t>Applied the methods stated earlier to detect lanes in a still image</a:t>
            </a:r>
          </a:p>
          <a:p>
            <a:pPr algn="ctr"/>
            <a:endParaRPr lang="en-IN" dirty="0"/>
          </a:p>
          <a:p>
            <a:endParaRPr lang="en-IN" dirty="0"/>
          </a:p>
        </p:txBody>
      </p:sp>
    </p:spTree>
    <p:extLst>
      <p:ext uri="{BB962C8B-B14F-4D97-AF65-F5344CB8AC3E}">
        <p14:creationId xmlns:p14="http://schemas.microsoft.com/office/powerpoint/2010/main" val="8349388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096E0AA-6A37-6831-1026-4E3072D6E21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121963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6C7B-47CF-95AA-EE93-0A6E620CA20B}"/>
              </a:ext>
            </a:extLst>
          </p:cNvPr>
          <p:cNvSpPr>
            <a:spLocks noGrp="1"/>
          </p:cNvSpPr>
          <p:nvPr>
            <p:ph type="title"/>
          </p:nvPr>
        </p:nvSpPr>
        <p:spPr/>
        <p:txBody>
          <a:bodyPr/>
          <a:lstStyle/>
          <a:p>
            <a:r>
              <a:rPr lang="en-IN" dirty="0"/>
              <a:t>ROI in a IMAGE</a:t>
            </a:r>
          </a:p>
        </p:txBody>
      </p:sp>
      <p:pic>
        <p:nvPicPr>
          <p:cNvPr id="5" name="Content Placeholder 4">
            <a:extLst>
              <a:ext uri="{FF2B5EF4-FFF2-40B4-BE49-F238E27FC236}">
                <a16:creationId xmlns:a16="http://schemas.microsoft.com/office/drawing/2014/main" id="{179158C9-A757-0DFA-B8CF-D17B192A525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86818" y="2016125"/>
            <a:ext cx="6132689" cy="3449638"/>
          </a:xfrm>
        </p:spPr>
      </p:pic>
    </p:spTree>
    <p:extLst>
      <p:ext uri="{BB962C8B-B14F-4D97-AF65-F5344CB8AC3E}">
        <p14:creationId xmlns:p14="http://schemas.microsoft.com/office/powerpoint/2010/main" val="33278820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6D90C-E4A0-789B-7D70-7FC8E0E23581}"/>
              </a:ext>
            </a:extLst>
          </p:cNvPr>
          <p:cNvSpPr>
            <a:spLocks noGrp="1"/>
          </p:cNvSpPr>
          <p:nvPr>
            <p:ph type="title"/>
          </p:nvPr>
        </p:nvSpPr>
        <p:spPr/>
        <p:txBody>
          <a:bodyPr/>
          <a:lstStyle/>
          <a:p>
            <a:r>
              <a:rPr lang="en-IN" dirty="0"/>
              <a:t>Warped ROI</a:t>
            </a:r>
          </a:p>
        </p:txBody>
      </p:sp>
      <p:pic>
        <p:nvPicPr>
          <p:cNvPr id="5" name="Content Placeholder 4">
            <a:extLst>
              <a:ext uri="{FF2B5EF4-FFF2-40B4-BE49-F238E27FC236}">
                <a16:creationId xmlns:a16="http://schemas.microsoft.com/office/drawing/2014/main" id="{379EAAAF-D19D-9542-A8D0-D0D64711CD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86818" y="2016125"/>
            <a:ext cx="6132689" cy="3449638"/>
          </a:xfrm>
        </p:spPr>
      </p:pic>
    </p:spTree>
    <p:extLst>
      <p:ext uri="{BB962C8B-B14F-4D97-AF65-F5344CB8AC3E}">
        <p14:creationId xmlns:p14="http://schemas.microsoft.com/office/powerpoint/2010/main" val="1983696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65283-641F-8342-873E-BF20D5B572F8}"/>
              </a:ext>
            </a:extLst>
          </p:cNvPr>
          <p:cNvSpPr>
            <a:spLocks noGrp="1"/>
          </p:cNvSpPr>
          <p:nvPr>
            <p:ph type="title"/>
          </p:nvPr>
        </p:nvSpPr>
        <p:spPr/>
        <p:txBody>
          <a:bodyPr>
            <a:normAutofit/>
          </a:bodyPr>
          <a:lstStyle/>
          <a:p>
            <a:pPr algn="ctr"/>
            <a:r>
              <a:rPr lang="en-US" sz="6000" dirty="0">
                <a:ea typeface="+mj-lt"/>
                <a:cs typeface="+mj-lt"/>
              </a:rPr>
              <a:t>PROJECT</a:t>
            </a:r>
            <a:r>
              <a:rPr lang="en-US" sz="6000" dirty="0"/>
              <a:t> TITLE</a:t>
            </a:r>
            <a:endParaRPr lang="en-IN" sz="6000" dirty="0"/>
          </a:p>
        </p:txBody>
      </p:sp>
      <p:sp>
        <p:nvSpPr>
          <p:cNvPr id="3" name="Content Placeholder 2">
            <a:extLst>
              <a:ext uri="{FF2B5EF4-FFF2-40B4-BE49-F238E27FC236}">
                <a16:creationId xmlns:a16="http://schemas.microsoft.com/office/drawing/2014/main" id="{C66380A0-700E-4F27-BAAC-20F1E91DACA1}"/>
              </a:ext>
            </a:extLst>
          </p:cNvPr>
          <p:cNvSpPr>
            <a:spLocks noGrp="1"/>
          </p:cNvSpPr>
          <p:nvPr>
            <p:ph idx="1"/>
          </p:nvPr>
        </p:nvSpPr>
        <p:spPr/>
        <p:txBody>
          <a:bodyPr>
            <a:normAutofit/>
          </a:bodyPr>
          <a:lstStyle/>
          <a:p>
            <a:pPr marL="0" indent="0" algn="ctr">
              <a:buNone/>
            </a:pPr>
            <a:r>
              <a:rPr lang="en-IN" sz="4400" dirty="0"/>
              <a:t>Lane Detection</a:t>
            </a:r>
          </a:p>
        </p:txBody>
      </p:sp>
      <p:pic>
        <p:nvPicPr>
          <p:cNvPr id="4" name="Picture 3" descr="A picture containing scene, way, road, outdoor&#10;&#10;Description automatically generated">
            <a:extLst>
              <a:ext uri="{FF2B5EF4-FFF2-40B4-BE49-F238E27FC236}">
                <a16:creationId xmlns:a16="http://schemas.microsoft.com/office/drawing/2014/main" id="{24FA6AD4-0871-EC89-199C-8D1F02821F7F}"/>
              </a:ext>
            </a:extLst>
          </p:cNvPr>
          <p:cNvPicPr>
            <a:picLocks noChangeAspect="1"/>
          </p:cNvPicPr>
          <p:nvPr/>
        </p:nvPicPr>
        <p:blipFill rotWithShape="1">
          <a:blip r:embed="rId2"/>
          <a:srcRect l="16490" r="15082" b="1"/>
          <a:stretch/>
        </p:blipFill>
        <p:spPr>
          <a:xfrm>
            <a:off x="4729233" y="2988297"/>
            <a:ext cx="2733534" cy="2996026"/>
          </a:xfrm>
          <a:prstGeom prst="rect">
            <a:avLst/>
          </a:prstGeom>
        </p:spPr>
      </p:pic>
    </p:spTree>
    <p:extLst>
      <p:ext uri="{BB962C8B-B14F-4D97-AF65-F5344CB8AC3E}">
        <p14:creationId xmlns:p14="http://schemas.microsoft.com/office/powerpoint/2010/main" val="3389455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2AAB4-B778-BCB5-B305-31E2A69C8A00}"/>
              </a:ext>
            </a:extLst>
          </p:cNvPr>
          <p:cNvSpPr>
            <a:spLocks noGrp="1"/>
          </p:cNvSpPr>
          <p:nvPr>
            <p:ph type="title"/>
          </p:nvPr>
        </p:nvSpPr>
        <p:spPr/>
        <p:txBody>
          <a:bodyPr/>
          <a:lstStyle/>
          <a:p>
            <a:r>
              <a:rPr lang="en-IN" dirty="0"/>
              <a:t>Lane and central offset</a:t>
            </a:r>
          </a:p>
        </p:txBody>
      </p:sp>
      <p:pic>
        <p:nvPicPr>
          <p:cNvPr id="5" name="Content Placeholder 4">
            <a:extLst>
              <a:ext uri="{FF2B5EF4-FFF2-40B4-BE49-F238E27FC236}">
                <a16:creationId xmlns:a16="http://schemas.microsoft.com/office/drawing/2014/main" id="{D1F6FE7E-1F47-1F8C-013C-0240683AA1C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86818" y="2016125"/>
            <a:ext cx="6132689" cy="3449638"/>
          </a:xfrm>
        </p:spPr>
      </p:pic>
    </p:spTree>
    <p:extLst>
      <p:ext uri="{BB962C8B-B14F-4D97-AF65-F5344CB8AC3E}">
        <p14:creationId xmlns:p14="http://schemas.microsoft.com/office/powerpoint/2010/main" val="37380894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3">
            <a:extLst>
              <a:ext uri="{FF2B5EF4-FFF2-40B4-BE49-F238E27FC236}">
                <a16:creationId xmlns:a16="http://schemas.microsoft.com/office/drawing/2014/main" id="{04867F2C-9247-ECFF-E42D-58511FA8A4D6}"/>
              </a:ext>
            </a:extLst>
          </p:cNvPr>
          <p:cNvSpPr txBox="1">
            <a:spLocks noGrp="1"/>
          </p:cNvSpPr>
          <p:nvPr>
            <p:ph type="ctrTitle"/>
          </p:nvPr>
        </p:nvSpPr>
        <p:spPr>
          <a:xfrm>
            <a:off x="2238671" y="2271023"/>
            <a:ext cx="8637073" cy="142192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p>
            <a:pPr algn="ctr"/>
            <a:r>
              <a:rPr lang="en-IN" sz="9600" dirty="0"/>
              <a:t>THANK YOU!</a:t>
            </a:r>
          </a:p>
        </p:txBody>
      </p:sp>
    </p:spTree>
    <p:extLst>
      <p:ext uri="{BB962C8B-B14F-4D97-AF65-F5344CB8AC3E}">
        <p14:creationId xmlns:p14="http://schemas.microsoft.com/office/powerpoint/2010/main" val="31811827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171497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658C2-9150-42B7-A06E-7216C6250472}"/>
              </a:ext>
            </a:extLst>
          </p:cNvPr>
          <p:cNvSpPr>
            <a:spLocks noGrp="1"/>
          </p:cNvSpPr>
          <p:nvPr>
            <p:ph type="title"/>
          </p:nvPr>
        </p:nvSpPr>
        <p:spPr/>
        <p:txBody>
          <a:bodyPr>
            <a:normAutofit/>
          </a:bodyPr>
          <a:lstStyle/>
          <a:p>
            <a:pPr algn="ctr"/>
            <a:r>
              <a:rPr lang="en-US" sz="6000" dirty="0"/>
              <a:t>TEAM MEMBERS</a:t>
            </a:r>
            <a:endParaRPr lang="en-IN" sz="6000" dirty="0"/>
          </a:p>
        </p:txBody>
      </p:sp>
      <p:sp>
        <p:nvSpPr>
          <p:cNvPr id="3" name="Content Placeholder 2">
            <a:extLst>
              <a:ext uri="{FF2B5EF4-FFF2-40B4-BE49-F238E27FC236}">
                <a16:creationId xmlns:a16="http://schemas.microsoft.com/office/drawing/2014/main" id="{A657F290-654D-47FB-1CB5-557454862525}"/>
              </a:ext>
            </a:extLst>
          </p:cNvPr>
          <p:cNvSpPr>
            <a:spLocks noGrp="1"/>
          </p:cNvSpPr>
          <p:nvPr>
            <p:ph idx="1"/>
          </p:nvPr>
        </p:nvSpPr>
        <p:spPr/>
        <p:txBody>
          <a:bodyPr/>
          <a:lstStyle/>
          <a:p>
            <a:pPr marL="0" indent="0">
              <a:buClr>
                <a:srgbClr val="262626"/>
              </a:buClr>
              <a:buNone/>
            </a:pPr>
            <a:r>
              <a:rPr lang="en-US" dirty="0">
                <a:solidFill>
                  <a:schemeClr val="tx1">
                    <a:lumMod val="75000"/>
                    <a:lumOff val="25000"/>
                  </a:schemeClr>
                </a:solidFill>
              </a:rPr>
              <a:t>AARSHA MITHRA VAVILALA </a:t>
            </a:r>
            <a:r>
              <a:rPr lang="en-US" dirty="0">
                <a:solidFill>
                  <a:schemeClr val="tx1">
                    <a:lumMod val="75000"/>
                    <a:lumOff val="25000"/>
                  </a:schemeClr>
                </a:solidFill>
                <a:ea typeface="+mn-lt"/>
                <a:cs typeface="+mn-lt"/>
              </a:rPr>
              <a:t>-19BMA0035</a:t>
            </a:r>
            <a:endParaRPr lang="en-US" dirty="0">
              <a:solidFill>
                <a:schemeClr val="tx1">
                  <a:lumMod val="75000"/>
                  <a:lumOff val="25000"/>
                </a:schemeClr>
              </a:solidFill>
            </a:endParaRPr>
          </a:p>
          <a:p>
            <a:pPr marL="0" indent="0">
              <a:buClr>
                <a:srgbClr val="262626"/>
              </a:buClr>
              <a:buNone/>
            </a:pPr>
            <a:r>
              <a:rPr lang="en-US" dirty="0">
                <a:solidFill>
                  <a:schemeClr val="tx1">
                    <a:lumMod val="75000"/>
                    <a:lumOff val="25000"/>
                  </a:schemeClr>
                </a:solidFill>
                <a:ea typeface="+mn-lt"/>
                <a:cs typeface="+mn-lt"/>
              </a:rPr>
              <a:t>YANDRA </a:t>
            </a:r>
            <a:r>
              <a:rPr lang="en-US">
                <a:solidFill>
                  <a:schemeClr val="tx1">
                    <a:lumMod val="75000"/>
                    <a:lumOff val="25000"/>
                  </a:schemeClr>
                </a:solidFill>
                <a:ea typeface="+mn-lt"/>
                <a:cs typeface="+mn-lt"/>
              </a:rPr>
              <a:t>MURALI </a:t>
            </a:r>
            <a:r>
              <a:rPr lang="en-IN">
                <a:solidFill>
                  <a:schemeClr val="tx1">
                    <a:lumMod val="75000"/>
                    <a:lumOff val="25000"/>
                  </a:schemeClr>
                </a:solidFill>
                <a:ea typeface="+mn-lt"/>
                <a:cs typeface="+mn-lt"/>
              </a:rPr>
              <a:t>– 19BMA0003</a:t>
            </a:r>
          </a:p>
          <a:p>
            <a:pPr marL="0" indent="0">
              <a:buClr>
                <a:srgbClr val="262626"/>
              </a:buClr>
              <a:buNone/>
            </a:pPr>
            <a:r>
              <a:rPr lang="en-IN">
                <a:solidFill>
                  <a:schemeClr val="tx1">
                    <a:lumMod val="75000"/>
                    <a:lumOff val="25000"/>
                  </a:schemeClr>
                </a:solidFill>
                <a:ea typeface="+mn-lt"/>
                <a:cs typeface="+mn-lt"/>
              </a:rPr>
              <a:t>MEET BHANUSHALI – 19BMA0061</a:t>
            </a:r>
            <a:endParaRPr lang="en-IN" dirty="0"/>
          </a:p>
          <a:p>
            <a:endParaRPr lang="en-IN" dirty="0"/>
          </a:p>
        </p:txBody>
      </p:sp>
    </p:spTree>
    <p:extLst>
      <p:ext uri="{BB962C8B-B14F-4D97-AF65-F5344CB8AC3E}">
        <p14:creationId xmlns:p14="http://schemas.microsoft.com/office/powerpoint/2010/main" val="41596939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3F85D-7A72-4523-772A-8E76D71C0E0C}"/>
              </a:ext>
            </a:extLst>
          </p:cNvPr>
          <p:cNvSpPr>
            <a:spLocks noGrp="1"/>
          </p:cNvSpPr>
          <p:nvPr>
            <p:ph type="title"/>
          </p:nvPr>
        </p:nvSpPr>
        <p:spPr/>
        <p:txBody>
          <a:bodyPr>
            <a:normAutofit/>
          </a:bodyPr>
          <a:lstStyle/>
          <a:p>
            <a:pPr algn="ctr"/>
            <a:r>
              <a:rPr lang="en-US" sz="6000" dirty="0"/>
              <a:t>Abstract</a:t>
            </a:r>
            <a:endParaRPr lang="en-IN" sz="6000" dirty="0"/>
          </a:p>
        </p:txBody>
      </p:sp>
      <p:sp>
        <p:nvSpPr>
          <p:cNvPr id="3" name="Content Placeholder 2">
            <a:extLst>
              <a:ext uri="{FF2B5EF4-FFF2-40B4-BE49-F238E27FC236}">
                <a16:creationId xmlns:a16="http://schemas.microsoft.com/office/drawing/2014/main" id="{6DC50F74-E8C8-41EA-A000-776158EF09BC}"/>
              </a:ext>
            </a:extLst>
          </p:cNvPr>
          <p:cNvSpPr>
            <a:spLocks noGrp="1"/>
          </p:cNvSpPr>
          <p:nvPr>
            <p:ph idx="1"/>
          </p:nvPr>
        </p:nvSpPr>
        <p:spPr/>
        <p:txBody>
          <a:bodyPr/>
          <a:lstStyle/>
          <a:p>
            <a:pPr marL="0" indent="0" algn="ctr">
              <a:buNone/>
            </a:pPr>
            <a:r>
              <a:rPr lang="en-US" dirty="0">
                <a:solidFill>
                  <a:schemeClr val="tx1">
                    <a:lumMod val="75000"/>
                    <a:lumOff val="25000"/>
                  </a:schemeClr>
                </a:solidFill>
                <a:ea typeface="+mn-lt"/>
                <a:cs typeface="+mn-lt"/>
              </a:rPr>
              <a:t>Identifying lanes on the road is a common task performed by all human drivers to ensure their vehicles are within lane constraints when driving, so as to make sure traffic is smooth and minimize chances of collisions with other cars in nearby lanes. Similarly, it is a critical task for an autonomous vehicle to perform. Autonomous Vehicles are using Commuter vision based systems for this as a part of Localization and being used in autonomous vehicles starting from Level 1(Based on 5 levels of Autonomy).In this project we will be using Computer Vision techniques to perform the same.</a:t>
            </a:r>
            <a:endParaRPr lang="en-US" dirty="0">
              <a:solidFill>
                <a:schemeClr val="tx1">
                  <a:lumMod val="75000"/>
                  <a:lumOff val="25000"/>
                </a:schemeClr>
              </a:solidFill>
            </a:endParaRPr>
          </a:p>
          <a:p>
            <a:endParaRPr lang="en-IN" dirty="0"/>
          </a:p>
        </p:txBody>
      </p:sp>
    </p:spTree>
    <p:extLst>
      <p:ext uri="{BB962C8B-B14F-4D97-AF65-F5344CB8AC3E}">
        <p14:creationId xmlns:p14="http://schemas.microsoft.com/office/powerpoint/2010/main" val="19135649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1B705-D9DC-04F4-5218-AD7E92F4B4ED}"/>
              </a:ext>
            </a:extLst>
          </p:cNvPr>
          <p:cNvSpPr>
            <a:spLocks noGrp="1"/>
          </p:cNvSpPr>
          <p:nvPr>
            <p:ph type="title"/>
          </p:nvPr>
        </p:nvSpPr>
        <p:spPr/>
        <p:txBody>
          <a:bodyPr>
            <a:normAutofit/>
          </a:bodyPr>
          <a:lstStyle/>
          <a:p>
            <a:pPr algn="ctr"/>
            <a:r>
              <a:rPr lang="en-IN" sz="6000" dirty="0"/>
              <a:t>objectives</a:t>
            </a:r>
          </a:p>
        </p:txBody>
      </p:sp>
      <p:sp>
        <p:nvSpPr>
          <p:cNvPr id="3" name="Content Placeholder 2">
            <a:extLst>
              <a:ext uri="{FF2B5EF4-FFF2-40B4-BE49-F238E27FC236}">
                <a16:creationId xmlns:a16="http://schemas.microsoft.com/office/drawing/2014/main" id="{6838B8EA-498E-8213-D4CE-E937DFBA0A5F}"/>
              </a:ext>
            </a:extLst>
          </p:cNvPr>
          <p:cNvSpPr>
            <a:spLocks noGrp="1"/>
          </p:cNvSpPr>
          <p:nvPr>
            <p:ph idx="1"/>
          </p:nvPr>
        </p:nvSpPr>
        <p:spPr>
          <a:xfrm>
            <a:off x="1451579" y="2733773"/>
            <a:ext cx="9603275" cy="2732572"/>
          </a:xfrm>
        </p:spPr>
        <p:txBody>
          <a:bodyPr>
            <a:normAutofit/>
          </a:bodyPr>
          <a:lstStyle/>
          <a:p>
            <a:r>
              <a:rPr lang="en-IN" sz="2800" dirty="0"/>
              <a:t>To  detect lanes on roads using a monocular camera in several ODD.</a:t>
            </a:r>
          </a:p>
          <a:p>
            <a:r>
              <a:rPr lang="en-IN" sz="2800" dirty="0"/>
              <a:t>To find the central offset of the vehicle</a:t>
            </a:r>
          </a:p>
        </p:txBody>
      </p:sp>
    </p:spTree>
    <p:extLst>
      <p:ext uri="{BB962C8B-B14F-4D97-AF65-F5344CB8AC3E}">
        <p14:creationId xmlns:p14="http://schemas.microsoft.com/office/powerpoint/2010/main" val="788041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827ED-0EE1-C1C4-1F0E-4184A13CABBA}"/>
              </a:ext>
            </a:extLst>
          </p:cNvPr>
          <p:cNvSpPr>
            <a:spLocks noGrp="1"/>
          </p:cNvSpPr>
          <p:nvPr>
            <p:ph type="title"/>
          </p:nvPr>
        </p:nvSpPr>
        <p:spPr/>
        <p:txBody>
          <a:bodyPr>
            <a:normAutofit/>
          </a:bodyPr>
          <a:lstStyle/>
          <a:p>
            <a:pPr algn="ctr"/>
            <a:r>
              <a:rPr lang="en-US" sz="6000" dirty="0"/>
              <a:t>APPLICATIONS</a:t>
            </a:r>
            <a:endParaRPr lang="en-IN" sz="6000" dirty="0"/>
          </a:p>
        </p:txBody>
      </p:sp>
      <p:graphicFrame>
        <p:nvGraphicFramePr>
          <p:cNvPr id="4" name="Content Placeholder 2">
            <a:extLst>
              <a:ext uri="{FF2B5EF4-FFF2-40B4-BE49-F238E27FC236}">
                <a16:creationId xmlns:a16="http://schemas.microsoft.com/office/drawing/2014/main" id="{0B4F14CE-2DEC-8056-1E38-DD83F9637586}"/>
              </a:ext>
            </a:extLst>
          </p:cNvPr>
          <p:cNvGraphicFramePr>
            <a:graphicFrameLocks noGrp="1"/>
          </p:cNvGraphicFramePr>
          <p:nvPr>
            <p:ph idx="1"/>
          </p:nvPr>
        </p:nvGraphicFramePr>
        <p:xfrm>
          <a:off x="1450975" y="2016125"/>
          <a:ext cx="9604375"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67418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2C76C-6A47-47F6-5E22-378B04CE6BDA}"/>
              </a:ext>
            </a:extLst>
          </p:cNvPr>
          <p:cNvSpPr>
            <a:spLocks noGrp="1"/>
          </p:cNvSpPr>
          <p:nvPr>
            <p:ph type="title"/>
          </p:nvPr>
        </p:nvSpPr>
        <p:spPr>
          <a:xfrm>
            <a:off x="1451579" y="1115603"/>
            <a:ext cx="9603275" cy="1049235"/>
          </a:xfrm>
        </p:spPr>
        <p:txBody>
          <a:bodyPr>
            <a:normAutofit fontScale="90000"/>
          </a:bodyPr>
          <a:lstStyle/>
          <a:p>
            <a:pPr algn="ctr"/>
            <a:r>
              <a:rPr lang="en-IN" sz="4800" dirty="0"/>
              <a:t>ADAPTIVE CRUISE CONTROL (</a:t>
            </a:r>
            <a:r>
              <a:rPr lang="en-IN" sz="4800" dirty="0" err="1"/>
              <a:t>acc</a:t>
            </a:r>
            <a:r>
              <a:rPr lang="en-IN" sz="4800" dirty="0"/>
              <a:t>)</a:t>
            </a:r>
          </a:p>
        </p:txBody>
      </p:sp>
      <p:sp>
        <p:nvSpPr>
          <p:cNvPr id="3" name="Content Placeholder 2">
            <a:extLst>
              <a:ext uri="{FF2B5EF4-FFF2-40B4-BE49-F238E27FC236}">
                <a16:creationId xmlns:a16="http://schemas.microsoft.com/office/drawing/2014/main" id="{280898A7-4993-11D1-3A96-E1929C536FEB}"/>
              </a:ext>
            </a:extLst>
          </p:cNvPr>
          <p:cNvSpPr>
            <a:spLocks noGrp="1"/>
          </p:cNvSpPr>
          <p:nvPr>
            <p:ph idx="1"/>
          </p:nvPr>
        </p:nvSpPr>
        <p:spPr/>
        <p:txBody>
          <a:bodyPr/>
          <a:lstStyle/>
          <a:p>
            <a:pPr marL="0" indent="0">
              <a:buNone/>
            </a:pPr>
            <a:r>
              <a:rPr lang="en-US" dirty="0"/>
              <a:t>ACC uses Lane Keeping in addition to several other sensors.</a:t>
            </a:r>
          </a:p>
          <a:p>
            <a:endParaRPr lang="en-IN" dirty="0"/>
          </a:p>
        </p:txBody>
      </p:sp>
      <p:pic>
        <p:nvPicPr>
          <p:cNvPr id="4" name="Picture 3" descr="Diagram&#10;&#10;Description automatically generated">
            <a:extLst>
              <a:ext uri="{FF2B5EF4-FFF2-40B4-BE49-F238E27FC236}">
                <a16:creationId xmlns:a16="http://schemas.microsoft.com/office/drawing/2014/main" id="{020708BD-4F77-9C77-9DA9-A561A804B22D}"/>
              </a:ext>
            </a:extLst>
          </p:cNvPr>
          <p:cNvPicPr>
            <a:picLocks noGrp="1" noChangeAspect="1"/>
          </p:cNvPicPr>
          <p:nvPr/>
        </p:nvPicPr>
        <p:blipFill>
          <a:blip r:embed="rId2"/>
          <a:stretch>
            <a:fillRect/>
          </a:stretch>
        </p:blipFill>
        <p:spPr>
          <a:xfrm>
            <a:off x="3888781" y="2983224"/>
            <a:ext cx="4414438" cy="2483121"/>
          </a:xfrm>
          <a:prstGeom prst="rect">
            <a:avLst/>
          </a:prstGeom>
        </p:spPr>
      </p:pic>
    </p:spTree>
    <p:extLst>
      <p:ext uri="{BB962C8B-B14F-4D97-AF65-F5344CB8AC3E}">
        <p14:creationId xmlns:p14="http://schemas.microsoft.com/office/powerpoint/2010/main" val="230125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749B2-ADD0-B27F-9790-BEBCEAF0AE27}"/>
              </a:ext>
            </a:extLst>
          </p:cNvPr>
          <p:cNvSpPr>
            <a:spLocks noGrp="1"/>
          </p:cNvSpPr>
          <p:nvPr>
            <p:ph type="title"/>
          </p:nvPr>
        </p:nvSpPr>
        <p:spPr/>
        <p:txBody>
          <a:bodyPr>
            <a:normAutofit fontScale="90000"/>
          </a:bodyPr>
          <a:lstStyle/>
          <a:p>
            <a:pPr algn="ctr"/>
            <a:r>
              <a:rPr lang="en-US" sz="6000" dirty="0"/>
              <a:t>Lane departure crashes</a:t>
            </a:r>
            <a:endParaRPr lang="en-IN" sz="6000" dirty="0"/>
          </a:p>
        </p:txBody>
      </p:sp>
      <p:sp>
        <p:nvSpPr>
          <p:cNvPr id="3" name="Content Placeholder 2">
            <a:extLst>
              <a:ext uri="{FF2B5EF4-FFF2-40B4-BE49-F238E27FC236}">
                <a16:creationId xmlns:a16="http://schemas.microsoft.com/office/drawing/2014/main" id="{E73C3F93-581F-CE33-240D-AA34241214B3}"/>
              </a:ext>
            </a:extLst>
          </p:cNvPr>
          <p:cNvSpPr>
            <a:spLocks noGrp="1"/>
          </p:cNvSpPr>
          <p:nvPr>
            <p:ph idx="1"/>
          </p:nvPr>
        </p:nvSpPr>
        <p:spPr/>
        <p:txBody>
          <a:bodyPr/>
          <a:lstStyle/>
          <a:p>
            <a:pPr marL="0" indent="0">
              <a:buNone/>
            </a:pPr>
            <a:r>
              <a:rPr lang="en-US" dirty="0"/>
              <a:t>Lane departure crashes occur when a vehicle drifts out of its lane and either runs off the road to the right or moves into the path of oncoming traffic to the left. While lane departure accidents are usually attributed to driver error, there are a number of reasons why a car might drift. Lane detection system keeps </a:t>
            </a:r>
            <a:r>
              <a:rPr lang="en-US" dirty="0" err="1"/>
              <a:t>traqck</a:t>
            </a:r>
            <a:r>
              <a:rPr lang="en-US" dirty="0"/>
              <a:t> on the lane marks and helps minimize these accidents.</a:t>
            </a:r>
          </a:p>
          <a:p>
            <a:endParaRPr lang="en-IN" dirty="0"/>
          </a:p>
        </p:txBody>
      </p:sp>
      <p:pic>
        <p:nvPicPr>
          <p:cNvPr id="4" name="Picture 3" descr="Graphical user interface, diagram&#10;&#10;Description automatically generated">
            <a:extLst>
              <a:ext uri="{FF2B5EF4-FFF2-40B4-BE49-F238E27FC236}">
                <a16:creationId xmlns:a16="http://schemas.microsoft.com/office/drawing/2014/main" id="{D2C6456F-A5B8-00B6-ECB7-60865EBA904B}"/>
              </a:ext>
            </a:extLst>
          </p:cNvPr>
          <p:cNvPicPr>
            <a:picLocks noGrp="1" noChangeAspect="1"/>
          </p:cNvPicPr>
          <p:nvPr/>
        </p:nvPicPr>
        <p:blipFill>
          <a:blip r:embed="rId2"/>
          <a:stretch>
            <a:fillRect/>
          </a:stretch>
        </p:blipFill>
        <p:spPr>
          <a:xfrm>
            <a:off x="4154843" y="3908503"/>
            <a:ext cx="3882314" cy="2144978"/>
          </a:xfrm>
          <a:prstGeom prst="rect">
            <a:avLst/>
          </a:prstGeom>
        </p:spPr>
      </p:pic>
    </p:spTree>
    <p:extLst>
      <p:ext uri="{BB962C8B-B14F-4D97-AF65-F5344CB8AC3E}">
        <p14:creationId xmlns:p14="http://schemas.microsoft.com/office/powerpoint/2010/main" val="2765327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0E57A-CA36-FA86-1CDA-3E9681604A18}"/>
              </a:ext>
            </a:extLst>
          </p:cNvPr>
          <p:cNvSpPr>
            <a:spLocks noGrp="1"/>
          </p:cNvSpPr>
          <p:nvPr>
            <p:ph type="title"/>
          </p:nvPr>
        </p:nvSpPr>
        <p:spPr/>
        <p:txBody>
          <a:bodyPr>
            <a:normAutofit/>
          </a:bodyPr>
          <a:lstStyle/>
          <a:p>
            <a:pPr algn="ctr"/>
            <a:r>
              <a:rPr lang="en-IN" sz="6000" dirty="0"/>
              <a:t>PROCEDURE</a:t>
            </a:r>
          </a:p>
        </p:txBody>
      </p:sp>
      <p:sp>
        <p:nvSpPr>
          <p:cNvPr id="3" name="Content Placeholder 2">
            <a:extLst>
              <a:ext uri="{FF2B5EF4-FFF2-40B4-BE49-F238E27FC236}">
                <a16:creationId xmlns:a16="http://schemas.microsoft.com/office/drawing/2014/main" id="{D1FBADA6-15A6-31D9-6236-07BEAB02157D}"/>
              </a:ext>
            </a:extLst>
          </p:cNvPr>
          <p:cNvSpPr>
            <a:spLocks noGrp="1"/>
          </p:cNvSpPr>
          <p:nvPr>
            <p:ph idx="1"/>
          </p:nvPr>
        </p:nvSpPr>
        <p:spPr/>
        <p:txBody>
          <a:bodyPr>
            <a:normAutofit/>
          </a:bodyPr>
          <a:lstStyle/>
          <a:p>
            <a:pPr algn="l"/>
            <a:r>
              <a:rPr lang="en-US" b="1" i="0" dirty="0">
                <a:solidFill>
                  <a:srgbClr val="1A1A1A"/>
                </a:solidFill>
                <a:effectLst/>
                <a:latin typeface="+mj-lt"/>
              </a:rPr>
              <a:t>Isolate Pixels That Could Represent Lane Lines</a:t>
            </a:r>
          </a:p>
          <a:p>
            <a:pPr marL="0" indent="0" algn="l">
              <a:buNone/>
            </a:pPr>
            <a:r>
              <a:rPr lang="en-US" b="0" i="0" dirty="0">
                <a:solidFill>
                  <a:srgbClr val="1A1A1A"/>
                </a:solidFill>
                <a:effectLst/>
                <a:latin typeface="+mj-lt"/>
              </a:rPr>
              <a:t>The first part of the lane detection process is to apply </a:t>
            </a:r>
            <a:r>
              <a:rPr lang="en-US" b="1" i="0" u="none" strike="noStrike" dirty="0">
                <a:solidFill>
                  <a:srgbClr val="007ACC"/>
                </a:solidFill>
                <a:effectLst/>
                <a:latin typeface="+mj-lt"/>
                <a:hlinkClick r:id="rId2"/>
              </a:rPr>
              <a:t>thresholding</a:t>
            </a:r>
            <a:r>
              <a:rPr lang="en-US" b="0" i="0" dirty="0">
                <a:solidFill>
                  <a:srgbClr val="1A1A1A"/>
                </a:solidFill>
                <a:effectLst/>
                <a:latin typeface="+mj-lt"/>
              </a:rPr>
              <a:t> to each video frame so that we can eliminate things that make it difficult to detect lane lines. By applying thresholding, we can </a:t>
            </a:r>
            <a:r>
              <a:rPr lang="en-US" b="1" i="0" dirty="0">
                <a:solidFill>
                  <a:srgbClr val="1A1A1A"/>
                </a:solidFill>
                <a:effectLst/>
                <a:latin typeface="+mj-lt"/>
              </a:rPr>
              <a:t>isolate the pixels that represent lane lines.</a:t>
            </a:r>
          </a:p>
          <a:p>
            <a:endParaRPr lang="en-US" b="0" i="0" dirty="0">
              <a:solidFill>
                <a:srgbClr val="1A1A1A"/>
              </a:solidFill>
              <a:effectLst/>
              <a:latin typeface="+mj-lt"/>
            </a:endParaRPr>
          </a:p>
          <a:p>
            <a:endParaRPr lang="en-IN" dirty="0"/>
          </a:p>
        </p:txBody>
      </p:sp>
    </p:spTree>
    <p:extLst>
      <p:ext uri="{BB962C8B-B14F-4D97-AF65-F5344CB8AC3E}">
        <p14:creationId xmlns:p14="http://schemas.microsoft.com/office/powerpoint/2010/main" val="120355778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131</TotalTime>
  <Words>1029</Words>
  <Application>Microsoft Office PowerPoint</Application>
  <PresentationFormat>Widescreen</PresentationFormat>
  <Paragraphs>76</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Gill Sans MT</vt:lpstr>
      <vt:lpstr>Gallery</vt:lpstr>
      <vt:lpstr>Automotive safety systems</vt:lpstr>
      <vt:lpstr>PROJECT TITLE</vt:lpstr>
      <vt:lpstr>TEAM MEMBERS</vt:lpstr>
      <vt:lpstr>Abstract</vt:lpstr>
      <vt:lpstr>objectives</vt:lpstr>
      <vt:lpstr>APPLICATIONS</vt:lpstr>
      <vt:lpstr>ADAPTIVE CRUISE CONTROL (acc)</vt:lpstr>
      <vt:lpstr>Lane departure crashes</vt:lpstr>
      <vt:lpstr>PROCEDURE</vt:lpstr>
      <vt:lpstr>procedure</vt:lpstr>
      <vt:lpstr>procedure</vt:lpstr>
      <vt:lpstr>procedure</vt:lpstr>
      <vt:lpstr>PROCEDURE</vt:lpstr>
      <vt:lpstr>procedure</vt:lpstr>
      <vt:lpstr>Expected progress per review </vt:lpstr>
      <vt:lpstr>Progress</vt:lpstr>
      <vt:lpstr>PowerPoint Presentation</vt:lpstr>
      <vt:lpstr>ROI in a IMAGE</vt:lpstr>
      <vt:lpstr>Warped ROI</vt:lpstr>
      <vt:lpstr>Lane and central offset</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TECHNICAL ANSWERS FOR REAL WORLD PROBLEMS (tarp)</dc:title>
  <dc:creator>Dikshyant Das</dc:creator>
  <cp:lastModifiedBy>aarsha mithra</cp:lastModifiedBy>
  <cp:revision>9</cp:revision>
  <dcterms:created xsi:type="dcterms:W3CDTF">2022-07-31T19:31:54Z</dcterms:created>
  <dcterms:modified xsi:type="dcterms:W3CDTF">2022-08-27T12:25:59Z</dcterms:modified>
</cp:coreProperties>
</file>

<file path=docProps/thumbnail.jpeg>
</file>